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90" r:id="rId3"/>
    <p:sldId id="258" r:id="rId4"/>
    <p:sldId id="267" r:id="rId5"/>
    <p:sldId id="262" r:id="rId6"/>
    <p:sldId id="296" r:id="rId7"/>
    <p:sldId id="297" r:id="rId8"/>
    <p:sldId id="286" r:id="rId9"/>
    <p:sldId id="298" r:id="rId10"/>
    <p:sldId id="265" r:id="rId11"/>
    <p:sldId id="300" r:id="rId12"/>
    <p:sldId id="301" r:id="rId13"/>
    <p:sldId id="302" r:id="rId14"/>
  </p:sldIdLst>
  <p:sldSz cx="9144000" cy="6858000" type="screen4x3"/>
  <p:notesSz cx="6797675" cy="9926638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D292D6B-D9C6-4644-AD55-0D3F220F31E4}">
          <p14:sldIdLst>
            <p14:sldId id="257"/>
            <p14:sldId id="290"/>
            <p14:sldId id="258"/>
            <p14:sldId id="267"/>
            <p14:sldId id="262"/>
            <p14:sldId id="296"/>
            <p14:sldId id="297"/>
            <p14:sldId id="286"/>
            <p14:sldId id="298"/>
            <p14:sldId id="265"/>
            <p14:sldId id="300"/>
            <p14:sldId id="301"/>
            <p14:sldId id="302"/>
          </p14:sldIdLst>
        </p14:section>
        <p14:section name="Раздел без заголовка" id="{6DC1573C-13FE-4E19-BB47-B9DC63B160FE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990099"/>
    <a:srgbClr val="660066"/>
    <a:srgbClr val="BA70BA"/>
    <a:srgbClr val="6600CC"/>
    <a:srgbClr val="E3B4F2"/>
    <a:srgbClr val="6699FF"/>
    <a:srgbClr val="7E6DE1"/>
    <a:srgbClr val="0099FF"/>
    <a:srgbClr val="96E1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6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272F77-71E6-44C1-B4F7-EA76D368897C}" type="doc">
      <dgm:prSet loTypeId="urn:microsoft.com/office/officeart/2005/8/layout/list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C298B00-26FD-4669-8D30-2F88E6AEE120}">
      <dgm:prSet phldrT="[Текст]" custT="1"/>
      <dgm:spPr/>
      <dgm:t>
        <a:bodyPr/>
        <a:lstStyle/>
        <a:p>
          <a:r>
            <a:rPr lang="ru-RU" sz="2200" b="1" i="1" dirty="0">
              <a:latin typeface="Arial" pitchFamily="34" charset="0"/>
              <a:cs typeface="Arial" pitchFamily="34" charset="0"/>
            </a:rPr>
            <a:t>кластерный проект</a:t>
          </a:r>
          <a:endParaRPr lang="ru-RU" sz="2200" dirty="0"/>
        </a:p>
      </dgm:t>
    </dgm:pt>
    <dgm:pt modelId="{8DA22BFA-88D2-47BB-B245-3FFFEE1CAE17}" type="parTrans" cxnId="{44349107-B548-482E-9844-F498493DBF8C}">
      <dgm:prSet/>
      <dgm:spPr/>
      <dgm:t>
        <a:bodyPr/>
        <a:lstStyle/>
        <a:p>
          <a:endParaRPr lang="ru-RU"/>
        </a:p>
      </dgm:t>
    </dgm:pt>
    <dgm:pt modelId="{FF9D2AED-3ECD-4E0E-92E1-66B74B1E47CA}" type="sibTrans" cxnId="{44349107-B548-482E-9844-F498493DBF8C}">
      <dgm:prSet/>
      <dgm:spPr/>
      <dgm:t>
        <a:bodyPr/>
        <a:lstStyle/>
        <a:p>
          <a:endParaRPr lang="ru-RU"/>
        </a:p>
      </dgm:t>
    </dgm:pt>
    <dgm:pt modelId="{525E843C-5752-4B05-AAD8-A46FC323FF27}">
      <dgm:prSet phldrT="[Текст]" custT="1"/>
      <dgm:spPr/>
      <dgm:t>
        <a:bodyPr/>
        <a:lstStyle/>
        <a:p>
          <a:r>
            <a:rPr lang="ru-RU" sz="2200" b="1" i="1" dirty="0" err="1">
              <a:latin typeface="Arial" pitchFamily="34" charset="0"/>
              <a:cs typeface="Arial" pitchFamily="34" charset="0"/>
            </a:rPr>
            <a:t>инновационно</a:t>
          </a:r>
          <a:r>
            <a:rPr lang="ru-RU" sz="2200" b="1" i="1" dirty="0">
              <a:latin typeface="Arial" pitchFamily="34" charset="0"/>
              <a:cs typeface="Arial" pitchFamily="34" charset="0"/>
            </a:rPr>
            <a:t>-промышленный кластер (ИПК)</a:t>
          </a:r>
        </a:p>
      </dgm:t>
    </dgm:pt>
    <dgm:pt modelId="{BA07E03A-5C07-4D5F-BFFD-3D6D18923478}" type="parTrans" cxnId="{6CD5B361-5686-4D0E-9F0C-CD7A47996572}">
      <dgm:prSet/>
      <dgm:spPr/>
      <dgm:t>
        <a:bodyPr/>
        <a:lstStyle/>
        <a:p>
          <a:endParaRPr lang="ru-RU"/>
        </a:p>
      </dgm:t>
    </dgm:pt>
    <dgm:pt modelId="{EC57B4B2-F1E6-4814-94C8-FF9596943EB7}" type="sibTrans" cxnId="{6CD5B361-5686-4D0E-9F0C-CD7A47996572}">
      <dgm:prSet/>
      <dgm:spPr/>
      <dgm:t>
        <a:bodyPr/>
        <a:lstStyle/>
        <a:p>
          <a:endParaRPr lang="ru-RU"/>
        </a:p>
      </dgm:t>
    </dgm:pt>
    <dgm:pt modelId="{94C9F014-DE9C-4C88-ABF1-AA023AFE59C5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2000" b="1" i="1" dirty="0">
              <a:latin typeface="Arial" pitchFamily="34" charset="0"/>
              <a:cs typeface="Arial" pitchFamily="34" charset="0"/>
            </a:rPr>
            <a:t>организация кластерного развития (ОКР) </a:t>
          </a:r>
          <a:endParaRPr lang="ru-RU" sz="2000" dirty="0"/>
        </a:p>
      </dgm:t>
    </dgm:pt>
    <dgm:pt modelId="{8B2A2088-D0D7-4AB8-9C2E-6030DAB96346}" type="parTrans" cxnId="{195120AE-0AEA-4F3A-9729-03AFC6962C7D}">
      <dgm:prSet/>
      <dgm:spPr/>
      <dgm:t>
        <a:bodyPr/>
        <a:lstStyle/>
        <a:p>
          <a:endParaRPr lang="ru-RU"/>
        </a:p>
      </dgm:t>
    </dgm:pt>
    <dgm:pt modelId="{10E93E00-EE63-4815-846C-D5096854A543}" type="sibTrans" cxnId="{195120AE-0AEA-4F3A-9729-03AFC6962C7D}">
      <dgm:prSet/>
      <dgm:spPr/>
      <dgm:t>
        <a:bodyPr/>
        <a:lstStyle/>
        <a:p>
          <a:endParaRPr lang="ru-RU"/>
        </a:p>
      </dgm:t>
    </dgm:pt>
    <dgm:pt modelId="{CE5CF047-D535-48EF-99E2-0CC6F79A58FE}">
      <dgm:prSet custT="1"/>
      <dgm:spPr/>
      <dgm:t>
        <a:bodyPr/>
        <a:lstStyle/>
        <a:p>
          <a:r>
            <a:rPr lang="ru-RU" sz="2200" b="1" i="1" dirty="0">
              <a:latin typeface="Arial" pitchFamily="34" charset="0"/>
              <a:cs typeface="Arial" pitchFamily="34" charset="0"/>
            </a:rPr>
            <a:t>кластер</a:t>
          </a:r>
        </a:p>
      </dgm:t>
    </dgm:pt>
    <dgm:pt modelId="{DFCED5A0-76E4-44FF-BC91-DEDF88B407F0}" type="sibTrans" cxnId="{6B120138-BEE9-4F3F-AC5F-5CE584FA6E67}">
      <dgm:prSet/>
      <dgm:spPr/>
      <dgm:t>
        <a:bodyPr/>
        <a:lstStyle/>
        <a:p>
          <a:endParaRPr lang="ru-RU"/>
        </a:p>
      </dgm:t>
    </dgm:pt>
    <dgm:pt modelId="{20A6A774-310F-4ECE-BE62-6DB91A6024ED}" type="parTrans" cxnId="{6B120138-BEE9-4F3F-AC5F-5CE584FA6E67}">
      <dgm:prSet/>
      <dgm:spPr/>
      <dgm:t>
        <a:bodyPr/>
        <a:lstStyle/>
        <a:p>
          <a:endParaRPr lang="ru-RU"/>
        </a:p>
      </dgm:t>
    </dgm:pt>
    <dgm:pt modelId="{1EAC439B-D741-439E-A531-9D948C6E9C87}">
      <dgm:prSet phldrT="[Текст]" custT="1"/>
      <dgm:spPr/>
      <dgm:t>
        <a:bodyPr/>
        <a:lstStyle/>
        <a:p>
          <a:pPr marL="0" algn="just"/>
          <a:r>
            <a:rPr lang="ru-RU" sz="1700" b="0" dirty="0">
              <a:latin typeface="Arial" pitchFamily="34" charset="0"/>
              <a:cs typeface="Arial" pitchFamily="34" charset="0"/>
            </a:rPr>
            <a:t>создаваемое или определяемое участниками кластера юридическое лицо для достижения общих целей, обеспечивающее реализацию кластерного проекта и осуществляющее управление и эксплуатацию специализированной инфраструктуры кластерного развития.</a:t>
          </a:r>
          <a:endParaRPr lang="ru-RU" sz="1300" dirty="0"/>
        </a:p>
      </dgm:t>
    </dgm:pt>
    <dgm:pt modelId="{7E4B4F8D-4BD5-4BF1-81EB-81B4B465830B}" type="sibTrans" cxnId="{182EC0E6-AEB1-4991-B13B-6850A9365971}">
      <dgm:prSet/>
      <dgm:spPr/>
      <dgm:t>
        <a:bodyPr/>
        <a:lstStyle/>
        <a:p>
          <a:endParaRPr lang="ru-RU"/>
        </a:p>
      </dgm:t>
    </dgm:pt>
    <dgm:pt modelId="{B87F7FA8-10DE-4BC3-9224-21F90AAAED65}" type="parTrans" cxnId="{182EC0E6-AEB1-4991-B13B-6850A9365971}">
      <dgm:prSet/>
      <dgm:spPr/>
      <dgm:t>
        <a:bodyPr/>
        <a:lstStyle/>
        <a:p>
          <a:endParaRPr lang="ru-RU"/>
        </a:p>
      </dgm:t>
    </dgm:pt>
    <dgm:pt modelId="{C347AF0A-2963-4686-93D7-71E7EAD8C0C2}">
      <dgm:prSet phldrT="[Текст]" custT="1"/>
      <dgm:spPr/>
      <dgm:t>
        <a:bodyPr/>
        <a:lstStyle/>
        <a:p>
          <a:pPr marL="0" algn="just">
            <a:spcAft>
              <a:spcPts val="0"/>
            </a:spcAft>
          </a:pPr>
          <a:r>
            <a:rPr lang="ru-RU" sz="1700" b="0" dirty="0">
              <a:latin typeface="Arial" pitchFamily="34" charset="0"/>
              <a:cs typeface="Arial" pitchFamily="34" charset="0"/>
            </a:rPr>
            <a:t>документ, содержащий комплекс мероприятий, порядок действий, сроки и ресурсы, необходимые для формирования и развития кластера, а также ожидаемые результаты от его реализации</a:t>
          </a:r>
          <a:endParaRPr lang="ru-RU" sz="1700" b="1" dirty="0"/>
        </a:p>
      </dgm:t>
    </dgm:pt>
    <dgm:pt modelId="{6A7E43E1-EECF-4FC3-B6F2-A5A8973965F3}" type="parTrans" cxnId="{BBD291C8-51BE-425F-B8EA-9D31B7D6728B}">
      <dgm:prSet/>
      <dgm:spPr/>
      <dgm:t>
        <a:bodyPr/>
        <a:lstStyle/>
        <a:p>
          <a:endParaRPr lang="be-BY"/>
        </a:p>
      </dgm:t>
    </dgm:pt>
    <dgm:pt modelId="{D2DB4529-4778-402D-883E-5672D4116190}" type="sibTrans" cxnId="{BBD291C8-51BE-425F-B8EA-9D31B7D6728B}">
      <dgm:prSet/>
      <dgm:spPr/>
      <dgm:t>
        <a:bodyPr/>
        <a:lstStyle/>
        <a:p>
          <a:endParaRPr lang="be-BY"/>
        </a:p>
      </dgm:t>
    </dgm:pt>
    <dgm:pt modelId="{F755E338-9329-4726-8F27-6F3585110021}">
      <dgm:prSet phldrT="[Текст]" custT="1"/>
      <dgm:spPr/>
      <dgm:t>
        <a:bodyPr/>
        <a:lstStyle/>
        <a:p>
          <a:pPr marL="0" algn="just">
            <a:lnSpc>
              <a:spcPts val="1800"/>
            </a:lnSpc>
          </a:pPr>
          <a:r>
            <a:rPr lang="ru-RU" sz="1700" dirty="0">
              <a:latin typeface="Arial" pitchFamily="34" charset="0"/>
              <a:cs typeface="Arial" pitchFamily="34" charset="0"/>
            </a:rPr>
            <a:t>совокупность территориально локализованных юридических лиц и (или) ИП, взаимодействующих между собой на основе производственно-технологических, научно-технических и коммерческих связей и осуществляющих инновационную деятельность, направленную на разработку и производство инновационной и высокотехнологичной (наукоемкой) продукции</a:t>
          </a:r>
          <a:endParaRPr lang="ru-RU" sz="1700" b="0" dirty="0">
            <a:latin typeface="Arial" pitchFamily="34" charset="0"/>
            <a:cs typeface="Arial" pitchFamily="34" charset="0"/>
          </a:endParaRPr>
        </a:p>
      </dgm:t>
    </dgm:pt>
    <dgm:pt modelId="{457AF5FF-47D3-4D6D-A0ED-8B0AA2F971FA}" type="parTrans" cxnId="{C6563146-D8C3-4D8B-8137-485364E5A360}">
      <dgm:prSet/>
      <dgm:spPr/>
      <dgm:t>
        <a:bodyPr/>
        <a:lstStyle/>
        <a:p>
          <a:endParaRPr lang="be-BY"/>
        </a:p>
      </dgm:t>
    </dgm:pt>
    <dgm:pt modelId="{ACB4A473-C53A-4337-8490-6A19F8E6A9B6}" type="sibTrans" cxnId="{C6563146-D8C3-4D8B-8137-485364E5A360}">
      <dgm:prSet/>
      <dgm:spPr/>
      <dgm:t>
        <a:bodyPr/>
        <a:lstStyle/>
        <a:p>
          <a:endParaRPr lang="be-BY"/>
        </a:p>
      </dgm:t>
    </dgm:pt>
    <dgm:pt modelId="{0684CCC7-3D7A-4EDB-A792-80F28450FBD2}">
      <dgm:prSet custT="1"/>
      <dgm:spPr/>
      <dgm:t>
        <a:bodyPr/>
        <a:lstStyle/>
        <a:p>
          <a:pPr marL="0" algn="just">
            <a:spcBef>
              <a:spcPts val="1200"/>
            </a:spcBef>
          </a:pPr>
          <a:r>
            <a:rPr lang="ru-RU" sz="1700" b="0" dirty="0">
              <a:latin typeface="Arial" pitchFamily="34" charset="0"/>
              <a:cs typeface="Arial" pitchFamily="34" charset="0"/>
            </a:rPr>
            <a:t>совокупность территориально локализованных юридических лиц, </a:t>
          </a:r>
          <a:r>
            <a:rPr lang="en-US" sz="1700" b="0" dirty="0">
              <a:latin typeface="Arial" pitchFamily="34" charset="0"/>
              <a:cs typeface="Arial" pitchFamily="34" charset="0"/>
            </a:rPr>
            <a:t/>
          </a:r>
          <a:br>
            <a:rPr lang="en-US" sz="1700" b="0" dirty="0">
              <a:latin typeface="Arial" pitchFamily="34" charset="0"/>
              <a:cs typeface="Arial" pitchFamily="34" charset="0"/>
            </a:rPr>
          </a:br>
          <a:r>
            <a:rPr lang="ru-RU" sz="1700" b="0" dirty="0">
              <a:latin typeface="Arial" pitchFamily="34" charset="0"/>
              <a:cs typeface="Arial" pitchFamily="34" charset="0"/>
            </a:rPr>
            <a:t>а также ИП, взаимодействующих между собой на договорной основе и участвующих в процессе создания добавленной стоимости</a:t>
          </a:r>
        </a:p>
      </dgm:t>
    </dgm:pt>
    <dgm:pt modelId="{1DB06828-06B7-47A0-83F0-11DF6FE5240C}" type="parTrans" cxnId="{F45ECA83-CCA4-4063-BEF6-CEF999DDCED8}">
      <dgm:prSet/>
      <dgm:spPr/>
      <dgm:t>
        <a:bodyPr/>
        <a:lstStyle/>
        <a:p>
          <a:endParaRPr lang="ru-RU"/>
        </a:p>
      </dgm:t>
    </dgm:pt>
    <dgm:pt modelId="{FC07D110-A6F1-4210-83D5-EC4605538653}" type="sibTrans" cxnId="{F45ECA83-CCA4-4063-BEF6-CEF999DDCED8}">
      <dgm:prSet/>
      <dgm:spPr/>
      <dgm:t>
        <a:bodyPr/>
        <a:lstStyle/>
        <a:p>
          <a:endParaRPr lang="ru-RU"/>
        </a:p>
      </dgm:t>
    </dgm:pt>
    <dgm:pt modelId="{A8B73FD2-DE46-4318-B872-330E7D221696}" type="pres">
      <dgm:prSet presAssocID="{64272F77-71E6-44C1-B4F7-EA76D368897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054826-CB65-41EE-96A0-0F369B86FACD}" type="pres">
      <dgm:prSet presAssocID="{CE5CF047-D535-48EF-99E2-0CC6F79A58FE}" presName="parentLin" presStyleCnt="0"/>
      <dgm:spPr/>
    </dgm:pt>
    <dgm:pt modelId="{21B4550C-29F4-4A79-9F8D-AC01F095C91F}" type="pres">
      <dgm:prSet presAssocID="{CE5CF047-D535-48EF-99E2-0CC6F79A58F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C061748-56C5-4A88-BF65-ED34295721E6}" type="pres">
      <dgm:prSet presAssocID="{CE5CF047-D535-48EF-99E2-0CC6F79A58FE}" presName="parentText" presStyleLbl="node1" presStyleIdx="0" presStyleCnt="4" custScaleX="110988" custScaleY="22886" custLinFactNeighborX="39207" custLinFactNeighborY="-714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FA1729-44E4-4CFD-A894-E8A0469CE94E}" type="pres">
      <dgm:prSet presAssocID="{CE5CF047-D535-48EF-99E2-0CC6F79A58FE}" presName="negativeSpace" presStyleCnt="0"/>
      <dgm:spPr/>
    </dgm:pt>
    <dgm:pt modelId="{51B6D362-FD56-41FE-9073-518F5463445B}" type="pres">
      <dgm:prSet presAssocID="{CE5CF047-D535-48EF-99E2-0CC6F79A58FE}" presName="childText" presStyleLbl="conFgAcc1" presStyleIdx="0" presStyleCnt="4" custScaleX="95741" custScaleY="48250" custLinFactY="-12709" custLinFactNeighborX="291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DA0303-9A9D-418E-813A-BF2C8B7F1113}" type="pres">
      <dgm:prSet presAssocID="{DFCED5A0-76E4-44FF-BC91-DEDF88B407F0}" presName="spaceBetweenRectangles" presStyleCnt="0"/>
      <dgm:spPr/>
    </dgm:pt>
    <dgm:pt modelId="{2E69833B-47B2-4853-966D-EC35BE05E598}" type="pres">
      <dgm:prSet presAssocID="{5C298B00-26FD-4669-8D30-2F88E6AEE120}" presName="parentLin" presStyleCnt="0"/>
      <dgm:spPr/>
    </dgm:pt>
    <dgm:pt modelId="{D7D3D9CD-34E8-4C53-A857-435088580F60}" type="pres">
      <dgm:prSet presAssocID="{5C298B00-26FD-4669-8D30-2F88E6AEE12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6967387-1A83-4CFA-9F1D-1BD88570E6D3}" type="pres">
      <dgm:prSet presAssocID="{5C298B00-26FD-4669-8D30-2F88E6AEE120}" presName="parentText" presStyleLbl="node1" presStyleIdx="1" presStyleCnt="4" custScaleX="111817" custScaleY="18657" custLinFactNeighborX="43472" custLinFactNeighborY="664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08FED-C8B6-44EB-94BB-FEB626A7005E}" type="pres">
      <dgm:prSet presAssocID="{5C298B00-26FD-4669-8D30-2F88E6AEE120}" presName="negativeSpace" presStyleCnt="0"/>
      <dgm:spPr/>
    </dgm:pt>
    <dgm:pt modelId="{E1115188-0BE1-4D60-9832-1567BC1CF626}" type="pres">
      <dgm:prSet presAssocID="{5C298B00-26FD-4669-8D30-2F88E6AEE120}" presName="childText" presStyleLbl="conFgAcc1" presStyleIdx="1" presStyleCnt="4" custScaleX="95938" custScaleY="51925" custLinFactY="72602" custLinFactNeighborX="297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DD0679-05B0-412B-9E66-AA4ABA25C5E6}" type="pres">
      <dgm:prSet presAssocID="{FF9D2AED-3ECD-4E0E-92E1-66B74B1E47CA}" presName="spaceBetweenRectangles" presStyleCnt="0"/>
      <dgm:spPr/>
    </dgm:pt>
    <dgm:pt modelId="{0B86CBD3-D24E-49EF-AC05-7222A2419DE2}" type="pres">
      <dgm:prSet presAssocID="{525E843C-5752-4B05-AAD8-A46FC323FF27}" presName="parentLin" presStyleCnt="0"/>
      <dgm:spPr/>
    </dgm:pt>
    <dgm:pt modelId="{9A51B8CA-40EC-4898-8249-62A8979E8BF1}" type="pres">
      <dgm:prSet presAssocID="{525E843C-5752-4B05-AAD8-A46FC323FF27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1F29B112-9C8B-4B4D-91E5-33507EF9FC79}" type="pres">
      <dgm:prSet presAssocID="{525E843C-5752-4B05-AAD8-A46FC323FF27}" presName="parentText" presStyleLbl="node1" presStyleIdx="2" presStyleCnt="4" custScaleX="112317" custScaleY="21634" custLinFactNeighborX="27599" custLinFactNeighborY="-882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71CD44-8CB0-4567-9E01-EBE7F7579A68}" type="pres">
      <dgm:prSet presAssocID="{525E843C-5752-4B05-AAD8-A46FC323FF27}" presName="negativeSpace" presStyleCnt="0"/>
      <dgm:spPr/>
    </dgm:pt>
    <dgm:pt modelId="{7EA9647C-F17A-4C2C-87E4-95EA475C297E}" type="pres">
      <dgm:prSet presAssocID="{525E843C-5752-4B05-AAD8-A46FC323FF27}" presName="childText" presStyleLbl="conFgAcc1" presStyleIdx="2" presStyleCnt="4" custScaleX="95496" custScaleY="64318" custLinFactY="-23067" custLinFactNeighborX="297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D034A-4F79-4E6A-8AF0-0361B93A75A6}" type="pres">
      <dgm:prSet presAssocID="{EC57B4B2-F1E6-4814-94C8-FF9596943EB7}" presName="spaceBetweenRectangles" presStyleCnt="0"/>
      <dgm:spPr/>
    </dgm:pt>
    <dgm:pt modelId="{F0E853AB-D181-459D-867E-89D349E5DBC4}" type="pres">
      <dgm:prSet presAssocID="{94C9F014-DE9C-4C88-ABF1-AA023AFE59C5}" presName="parentLin" presStyleCnt="0"/>
      <dgm:spPr/>
    </dgm:pt>
    <dgm:pt modelId="{AE27DA63-10AF-45BF-9425-E58408E9F15F}" type="pres">
      <dgm:prSet presAssocID="{94C9F014-DE9C-4C88-ABF1-AA023AFE59C5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7E3F59F5-33D9-460B-B426-86FF11AFBFD6}" type="pres">
      <dgm:prSet presAssocID="{94C9F014-DE9C-4C88-ABF1-AA023AFE59C5}" presName="parentText" presStyleLbl="node1" presStyleIdx="3" presStyleCnt="4" custScaleX="111660" custScaleY="20325" custLinFactNeighborX="55147" custLinFactNeighborY="-21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6A96F7-30D1-4EC9-B740-14C34B609429}" type="pres">
      <dgm:prSet presAssocID="{94C9F014-DE9C-4C88-ABF1-AA023AFE59C5}" presName="negativeSpace" presStyleCnt="0"/>
      <dgm:spPr/>
    </dgm:pt>
    <dgm:pt modelId="{0363B83C-37BD-498D-8E7F-82410BA1F759}" type="pres">
      <dgm:prSet presAssocID="{94C9F014-DE9C-4C88-ABF1-AA023AFE59C5}" presName="childText" presStyleLbl="conFgAcc1" presStyleIdx="3" presStyleCnt="4" custScaleX="95501" custScaleY="54938" custLinFactNeighborX="3770" custLinFactNeighborY="65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D5B361-5686-4D0E-9F0C-CD7A47996572}" srcId="{64272F77-71E6-44C1-B4F7-EA76D368897C}" destId="{525E843C-5752-4B05-AAD8-A46FC323FF27}" srcOrd="2" destOrd="0" parTransId="{BA07E03A-5C07-4D5F-BFFD-3D6D18923478}" sibTransId="{EC57B4B2-F1E6-4814-94C8-FF9596943EB7}"/>
    <dgm:cxn modelId="{C6563146-D8C3-4D8B-8137-485364E5A360}" srcId="{525E843C-5752-4B05-AAD8-A46FC323FF27}" destId="{F755E338-9329-4726-8F27-6F3585110021}" srcOrd="0" destOrd="0" parTransId="{457AF5FF-47D3-4D6D-A0ED-8B0AA2F971FA}" sibTransId="{ACB4A473-C53A-4337-8490-6A19F8E6A9B6}"/>
    <dgm:cxn modelId="{182EC0E6-AEB1-4991-B13B-6850A9365971}" srcId="{94C9F014-DE9C-4C88-ABF1-AA023AFE59C5}" destId="{1EAC439B-D741-439E-A531-9D948C6E9C87}" srcOrd="0" destOrd="0" parTransId="{B87F7FA8-10DE-4BC3-9224-21F90AAAED65}" sibTransId="{7E4B4F8D-4BD5-4BF1-81EB-81B4B465830B}"/>
    <dgm:cxn modelId="{52AB0964-0D4A-4818-BA4A-0DD7C474F4E6}" type="presOf" srcId="{525E843C-5752-4B05-AAD8-A46FC323FF27}" destId="{1F29B112-9C8B-4B4D-91E5-33507EF9FC79}" srcOrd="1" destOrd="0" presId="urn:microsoft.com/office/officeart/2005/8/layout/list1"/>
    <dgm:cxn modelId="{3F8057FF-66CD-4679-8BD3-43F5676AD631}" type="presOf" srcId="{CE5CF047-D535-48EF-99E2-0CC6F79A58FE}" destId="{3C061748-56C5-4A88-BF65-ED34295721E6}" srcOrd="1" destOrd="0" presId="urn:microsoft.com/office/officeart/2005/8/layout/list1"/>
    <dgm:cxn modelId="{B9DB88F6-B23B-4ADF-AAD8-3DD22443E075}" type="presOf" srcId="{5C298B00-26FD-4669-8D30-2F88E6AEE120}" destId="{D7D3D9CD-34E8-4C53-A857-435088580F60}" srcOrd="0" destOrd="0" presId="urn:microsoft.com/office/officeart/2005/8/layout/list1"/>
    <dgm:cxn modelId="{822D5C67-80FE-4EEE-8615-95B2C50E542E}" type="presOf" srcId="{0684CCC7-3D7A-4EDB-A792-80F28450FBD2}" destId="{51B6D362-FD56-41FE-9073-518F5463445B}" srcOrd="0" destOrd="0" presId="urn:microsoft.com/office/officeart/2005/8/layout/list1"/>
    <dgm:cxn modelId="{BBD291C8-51BE-425F-B8EA-9D31B7D6728B}" srcId="{5C298B00-26FD-4669-8D30-2F88E6AEE120}" destId="{C347AF0A-2963-4686-93D7-71E7EAD8C0C2}" srcOrd="0" destOrd="0" parTransId="{6A7E43E1-EECF-4FC3-B6F2-A5A8973965F3}" sibTransId="{D2DB4529-4778-402D-883E-5672D4116190}"/>
    <dgm:cxn modelId="{6BDD96C4-8DD7-43E2-BBFE-6F045E9BDFF9}" type="presOf" srcId="{1EAC439B-D741-439E-A531-9D948C6E9C87}" destId="{0363B83C-37BD-498D-8E7F-82410BA1F759}" srcOrd="0" destOrd="0" presId="urn:microsoft.com/office/officeart/2005/8/layout/list1"/>
    <dgm:cxn modelId="{B96A1F45-CD29-4B75-A2C9-ED305D7762E1}" type="presOf" srcId="{F755E338-9329-4726-8F27-6F3585110021}" destId="{7EA9647C-F17A-4C2C-87E4-95EA475C297E}" srcOrd="0" destOrd="0" presId="urn:microsoft.com/office/officeart/2005/8/layout/list1"/>
    <dgm:cxn modelId="{52015C2E-6430-4F2C-BF3A-F9C37B448CB0}" type="presOf" srcId="{5C298B00-26FD-4669-8D30-2F88E6AEE120}" destId="{76967387-1A83-4CFA-9F1D-1BD88570E6D3}" srcOrd="1" destOrd="0" presId="urn:microsoft.com/office/officeart/2005/8/layout/list1"/>
    <dgm:cxn modelId="{F45ECA83-CCA4-4063-BEF6-CEF999DDCED8}" srcId="{CE5CF047-D535-48EF-99E2-0CC6F79A58FE}" destId="{0684CCC7-3D7A-4EDB-A792-80F28450FBD2}" srcOrd="0" destOrd="0" parTransId="{1DB06828-06B7-47A0-83F0-11DF6FE5240C}" sibTransId="{FC07D110-A6F1-4210-83D5-EC4605538653}"/>
    <dgm:cxn modelId="{00860581-C6A4-4A82-8EC4-2D089DA2198B}" type="presOf" srcId="{64272F77-71E6-44C1-B4F7-EA76D368897C}" destId="{A8B73FD2-DE46-4318-B872-330E7D221696}" srcOrd="0" destOrd="0" presId="urn:microsoft.com/office/officeart/2005/8/layout/list1"/>
    <dgm:cxn modelId="{6B120138-BEE9-4F3F-AC5F-5CE584FA6E67}" srcId="{64272F77-71E6-44C1-B4F7-EA76D368897C}" destId="{CE5CF047-D535-48EF-99E2-0CC6F79A58FE}" srcOrd="0" destOrd="0" parTransId="{20A6A774-310F-4ECE-BE62-6DB91A6024ED}" sibTransId="{DFCED5A0-76E4-44FF-BC91-DEDF88B407F0}"/>
    <dgm:cxn modelId="{12DD0993-C2D6-44EF-9805-88B3C9825D9C}" type="presOf" srcId="{C347AF0A-2963-4686-93D7-71E7EAD8C0C2}" destId="{E1115188-0BE1-4D60-9832-1567BC1CF626}" srcOrd="0" destOrd="0" presId="urn:microsoft.com/office/officeart/2005/8/layout/list1"/>
    <dgm:cxn modelId="{44349107-B548-482E-9844-F498493DBF8C}" srcId="{64272F77-71E6-44C1-B4F7-EA76D368897C}" destId="{5C298B00-26FD-4669-8D30-2F88E6AEE120}" srcOrd="1" destOrd="0" parTransId="{8DA22BFA-88D2-47BB-B245-3FFFEE1CAE17}" sibTransId="{FF9D2AED-3ECD-4E0E-92E1-66B74B1E47CA}"/>
    <dgm:cxn modelId="{195120AE-0AEA-4F3A-9729-03AFC6962C7D}" srcId="{64272F77-71E6-44C1-B4F7-EA76D368897C}" destId="{94C9F014-DE9C-4C88-ABF1-AA023AFE59C5}" srcOrd="3" destOrd="0" parTransId="{8B2A2088-D0D7-4AB8-9C2E-6030DAB96346}" sibTransId="{10E93E00-EE63-4815-846C-D5096854A543}"/>
    <dgm:cxn modelId="{DFE996C9-E9F3-4A7C-9D35-E0F22BC8C47C}" type="presOf" srcId="{CE5CF047-D535-48EF-99E2-0CC6F79A58FE}" destId="{21B4550C-29F4-4A79-9F8D-AC01F095C91F}" srcOrd="0" destOrd="0" presId="urn:microsoft.com/office/officeart/2005/8/layout/list1"/>
    <dgm:cxn modelId="{BB74CCFC-FE95-4D74-93E1-40966CCC05DA}" type="presOf" srcId="{94C9F014-DE9C-4C88-ABF1-AA023AFE59C5}" destId="{AE27DA63-10AF-45BF-9425-E58408E9F15F}" srcOrd="0" destOrd="0" presId="urn:microsoft.com/office/officeart/2005/8/layout/list1"/>
    <dgm:cxn modelId="{185C9811-6E3C-4490-979E-7DA830AB36A7}" type="presOf" srcId="{525E843C-5752-4B05-AAD8-A46FC323FF27}" destId="{9A51B8CA-40EC-4898-8249-62A8979E8BF1}" srcOrd="0" destOrd="0" presId="urn:microsoft.com/office/officeart/2005/8/layout/list1"/>
    <dgm:cxn modelId="{65B9B735-C463-4B57-8AF8-32D78BE8324E}" type="presOf" srcId="{94C9F014-DE9C-4C88-ABF1-AA023AFE59C5}" destId="{7E3F59F5-33D9-460B-B426-86FF11AFBFD6}" srcOrd="1" destOrd="0" presId="urn:microsoft.com/office/officeart/2005/8/layout/list1"/>
    <dgm:cxn modelId="{76DAC9E7-69FA-4103-8C22-96B382A4C5F8}" type="presParOf" srcId="{A8B73FD2-DE46-4318-B872-330E7D221696}" destId="{1C054826-CB65-41EE-96A0-0F369B86FACD}" srcOrd="0" destOrd="0" presId="urn:microsoft.com/office/officeart/2005/8/layout/list1"/>
    <dgm:cxn modelId="{19999F43-C06F-4620-946E-87D38969581C}" type="presParOf" srcId="{1C054826-CB65-41EE-96A0-0F369B86FACD}" destId="{21B4550C-29F4-4A79-9F8D-AC01F095C91F}" srcOrd="0" destOrd="0" presId="urn:microsoft.com/office/officeart/2005/8/layout/list1"/>
    <dgm:cxn modelId="{3A2DCFE8-4460-4072-89E7-B71CBAE4490E}" type="presParOf" srcId="{1C054826-CB65-41EE-96A0-0F369B86FACD}" destId="{3C061748-56C5-4A88-BF65-ED34295721E6}" srcOrd="1" destOrd="0" presId="urn:microsoft.com/office/officeart/2005/8/layout/list1"/>
    <dgm:cxn modelId="{12768FBF-56ED-4A19-8509-DE95650C94A9}" type="presParOf" srcId="{A8B73FD2-DE46-4318-B872-330E7D221696}" destId="{F5FA1729-44E4-4CFD-A894-E8A0469CE94E}" srcOrd="1" destOrd="0" presId="urn:microsoft.com/office/officeart/2005/8/layout/list1"/>
    <dgm:cxn modelId="{DAE51B35-06B9-45D3-B535-9B5904EA6E18}" type="presParOf" srcId="{A8B73FD2-DE46-4318-B872-330E7D221696}" destId="{51B6D362-FD56-41FE-9073-518F5463445B}" srcOrd="2" destOrd="0" presId="urn:microsoft.com/office/officeart/2005/8/layout/list1"/>
    <dgm:cxn modelId="{DFE4453B-B53F-4293-AAE7-563ED12ACD3D}" type="presParOf" srcId="{A8B73FD2-DE46-4318-B872-330E7D221696}" destId="{89DA0303-9A9D-418E-813A-BF2C8B7F1113}" srcOrd="3" destOrd="0" presId="urn:microsoft.com/office/officeart/2005/8/layout/list1"/>
    <dgm:cxn modelId="{949FE1E5-3865-4A63-9C95-73E7558EBDA2}" type="presParOf" srcId="{A8B73FD2-DE46-4318-B872-330E7D221696}" destId="{2E69833B-47B2-4853-966D-EC35BE05E598}" srcOrd="4" destOrd="0" presId="urn:microsoft.com/office/officeart/2005/8/layout/list1"/>
    <dgm:cxn modelId="{DAB420EA-CC26-4CC7-BC24-DF4C4E3F2076}" type="presParOf" srcId="{2E69833B-47B2-4853-966D-EC35BE05E598}" destId="{D7D3D9CD-34E8-4C53-A857-435088580F60}" srcOrd="0" destOrd="0" presId="urn:microsoft.com/office/officeart/2005/8/layout/list1"/>
    <dgm:cxn modelId="{5B5BE2D9-71D2-4564-92EB-C692B261DB12}" type="presParOf" srcId="{2E69833B-47B2-4853-966D-EC35BE05E598}" destId="{76967387-1A83-4CFA-9F1D-1BD88570E6D3}" srcOrd="1" destOrd="0" presId="urn:microsoft.com/office/officeart/2005/8/layout/list1"/>
    <dgm:cxn modelId="{1D3EBCB8-40A4-4AFF-9B5F-08A0FF8D0356}" type="presParOf" srcId="{A8B73FD2-DE46-4318-B872-330E7D221696}" destId="{40708FED-C8B6-44EB-94BB-FEB626A7005E}" srcOrd="5" destOrd="0" presId="urn:microsoft.com/office/officeart/2005/8/layout/list1"/>
    <dgm:cxn modelId="{0770EF5B-C301-449A-90AE-3ECD3727415B}" type="presParOf" srcId="{A8B73FD2-DE46-4318-B872-330E7D221696}" destId="{E1115188-0BE1-4D60-9832-1567BC1CF626}" srcOrd="6" destOrd="0" presId="urn:microsoft.com/office/officeart/2005/8/layout/list1"/>
    <dgm:cxn modelId="{FCC5B683-3AAD-4420-8B32-059A61DD013D}" type="presParOf" srcId="{A8B73FD2-DE46-4318-B872-330E7D221696}" destId="{7EDD0679-05B0-412B-9E66-AA4ABA25C5E6}" srcOrd="7" destOrd="0" presId="urn:microsoft.com/office/officeart/2005/8/layout/list1"/>
    <dgm:cxn modelId="{9DAB16A3-EB70-4C85-9CCE-96985C8840FF}" type="presParOf" srcId="{A8B73FD2-DE46-4318-B872-330E7D221696}" destId="{0B86CBD3-D24E-49EF-AC05-7222A2419DE2}" srcOrd="8" destOrd="0" presId="urn:microsoft.com/office/officeart/2005/8/layout/list1"/>
    <dgm:cxn modelId="{47883A38-677C-45A7-B41E-ABB249764945}" type="presParOf" srcId="{0B86CBD3-D24E-49EF-AC05-7222A2419DE2}" destId="{9A51B8CA-40EC-4898-8249-62A8979E8BF1}" srcOrd="0" destOrd="0" presId="urn:microsoft.com/office/officeart/2005/8/layout/list1"/>
    <dgm:cxn modelId="{7C716806-5C75-4E35-A0EF-8EFB2B2E060B}" type="presParOf" srcId="{0B86CBD3-D24E-49EF-AC05-7222A2419DE2}" destId="{1F29B112-9C8B-4B4D-91E5-33507EF9FC79}" srcOrd="1" destOrd="0" presId="urn:microsoft.com/office/officeart/2005/8/layout/list1"/>
    <dgm:cxn modelId="{0A1D689C-27B9-4646-BD3E-3DF59510F30A}" type="presParOf" srcId="{A8B73FD2-DE46-4318-B872-330E7D221696}" destId="{B671CD44-8CB0-4567-9E01-EBE7F7579A68}" srcOrd="9" destOrd="0" presId="urn:microsoft.com/office/officeart/2005/8/layout/list1"/>
    <dgm:cxn modelId="{98E3474A-9CD1-4D80-8705-9B315D1B5A4C}" type="presParOf" srcId="{A8B73FD2-DE46-4318-B872-330E7D221696}" destId="{7EA9647C-F17A-4C2C-87E4-95EA475C297E}" srcOrd="10" destOrd="0" presId="urn:microsoft.com/office/officeart/2005/8/layout/list1"/>
    <dgm:cxn modelId="{C376FE3B-1743-4A2B-A998-8EEB86ACB8F3}" type="presParOf" srcId="{A8B73FD2-DE46-4318-B872-330E7D221696}" destId="{D3BD034A-4F79-4E6A-8AF0-0361B93A75A6}" srcOrd="11" destOrd="0" presId="urn:microsoft.com/office/officeart/2005/8/layout/list1"/>
    <dgm:cxn modelId="{9ADBA02B-C0C1-49BD-9DC5-3EC383ABA2DD}" type="presParOf" srcId="{A8B73FD2-DE46-4318-B872-330E7D221696}" destId="{F0E853AB-D181-459D-867E-89D349E5DBC4}" srcOrd="12" destOrd="0" presId="urn:microsoft.com/office/officeart/2005/8/layout/list1"/>
    <dgm:cxn modelId="{8FE9DD5D-1800-4108-9481-0068E9173CE6}" type="presParOf" srcId="{F0E853AB-D181-459D-867E-89D349E5DBC4}" destId="{AE27DA63-10AF-45BF-9425-E58408E9F15F}" srcOrd="0" destOrd="0" presId="urn:microsoft.com/office/officeart/2005/8/layout/list1"/>
    <dgm:cxn modelId="{D82ECDA7-0CBB-4447-B92B-8916F093C8FD}" type="presParOf" srcId="{F0E853AB-D181-459D-867E-89D349E5DBC4}" destId="{7E3F59F5-33D9-460B-B426-86FF11AFBFD6}" srcOrd="1" destOrd="0" presId="urn:microsoft.com/office/officeart/2005/8/layout/list1"/>
    <dgm:cxn modelId="{EF6D84C7-35CF-4359-9C67-C5AE5183BB8E}" type="presParOf" srcId="{A8B73FD2-DE46-4318-B872-330E7D221696}" destId="{A46A96F7-30D1-4EC9-B740-14C34B609429}" srcOrd="13" destOrd="0" presId="urn:microsoft.com/office/officeart/2005/8/layout/list1"/>
    <dgm:cxn modelId="{8DAAB81E-8443-4D4E-9C43-0C6B293E75F7}" type="presParOf" srcId="{A8B73FD2-DE46-4318-B872-330E7D221696}" destId="{0363B83C-37BD-498D-8E7F-82410BA1F75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2E16AB-BBF1-47DC-B5AF-8F3504B5619D}" type="doc">
      <dgm:prSet loTypeId="urn:microsoft.com/office/officeart/2005/8/layout/vList6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be-BY"/>
        </a:p>
      </dgm:t>
    </dgm:pt>
    <dgm:pt modelId="{0ED8639C-5FC6-4192-B009-5B50EF2CA8E3}">
      <dgm:prSet phldrT="[Текст]" custT="1"/>
      <dgm:spPr/>
      <dgm:t>
        <a:bodyPr/>
        <a:lstStyle/>
        <a:p>
          <a:r>
            <a:rPr lang="ru-RU" sz="1600" dirty="0">
              <a:latin typeface="Arial" pitchFamily="34" charset="0"/>
              <a:cs typeface="Arial" pitchFamily="34" charset="0"/>
            </a:rPr>
            <a:t>самостоятельное принятие решения каждым участником кластера о вхождении в состав кластера и осуществлении совместной  деятельности</a:t>
          </a:r>
          <a:endParaRPr lang="be-BY" sz="1600" dirty="0">
            <a:latin typeface="Arial" pitchFamily="34" charset="0"/>
            <a:cs typeface="Arial" pitchFamily="34" charset="0"/>
          </a:endParaRPr>
        </a:p>
      </dgm:t>
    </dgm:pt>
    <dgm:pt modelId="{36491951-503A-4719-8AAB-1F39E97C098A}" type="parTrans" cxnId="{4C018364-3F5F-4A3D-97E1-B4CAA0660B6E}">
      <dgm:prSet/>
      <dgm:spPr/>
      <dgm:t>
        <a:bodyPr/>
        <a:lstStyle/>
        <a:p>
          <a:endParaRPr lang="be-BY"/>
        </a:p>
      </dgm:t>
    </dgm:pt>
    <dgm:pt modelId="{8EFE0FF2-D974-4B30-A30A-E24B8D840243}" type="sibTrans" cxnId="{4C018364-3F5F-4A3D-97E1-B4CAA0660B6E}">
      <dgm:prSet/>
      <dgm:spPr/>
      <dgm:t>
        <a:bodyPr/>
        <a:lstStyle/>
        <a:p>
          <a:endParaRPr lang="be-BY"/>
        </a:p>
      </dgm:t>
    </dgm:pt>
    <dgm:pt modelId="{C1325879-D907-4EFE-8A88-42490506A66B}">
      <dgm:prSet phldrT="[Текст]"/>
      <dgm:spPr/>
      <dgm:t>
        <a:bodyPr/>
        <a:lstStyle/>
        <a:p>
          <a:r>
            <a:rPr lang="ru-RU" b="1" dirty="0"/>
            <a:t>Добровольное участие в кластере</a:t>
          </a:r>
          <a:endParaRPr lang="be-BY" b="1" dirty="0"/>
        </a:p>
      </dgm:t>
    </dgm:pt>
    <dgm:pt modelId="{6F7C32AE-28EC-428B-9D4A-DF03DD965C5F}" type="parTrans" cxnId="{55CB9198-2762-4C88-A69D-007BDC126409}">
      <dgm:prSet/>
      <dgm:spPr/>
      <dgm:t>
        <a:bodyPr/>
        <a:lstStyle/>
        <a:p>
          <a:endParaRPr lang="be-BY"/>
        </a:p>
      </dgm:t>
    </dgm:pt>
    <dgm:pt modelId="{EB9E0C40-BA3B-4C1F-AB35-0CE9B98F29C7}" type="sibTrans" cxnId="{55CB9198-2762-4C88-A69D-007BDC126409}">
      <dgm:prSet/>
      <dgm:spPr/>
      <dgm:t>
        <a:bodyPr/>
        <a:lstStyle/>
        <a:p>
          <a:endParaRPr lang="be-BY"/>
        </a:p>
      </dgm:t>
    </dgm:pt>
    <dgm:pt modelId="{82F54742-DFC7-4238-8ED2-1C1A6DCC014B}">
      <dgm:prSet phldrT="[Текст]" custT="1"/>
      <dgm:spPr/>
      <dgm:t>
        <a:bodyPr/>
        <a:lstStyle/>
        <a:p>
          <a:r>
            <a:rPr lang="ru-RU" sz="1600">
              <a:latin typeface="Arial" pitchFamily="34" charset="0"/>
              <a:cs typeface="Arial" pitchFamily="34" charset="0"/>
            </a:rPr>
            <a:t>самостоятельный выбор форм организации кластера, направлений сотрудничества, определение и реализация стратегии развития кластера</a:t>
          </a:r>
          <a:endParaRPr lang="be-BY" sz="1600" dirty="0"/>
        </a:p>
      </dgm:t>
    </dgm:pt>
    <dgm:pt modelId="{B745D79D-8819-4A09-B744-9D71164A5BCF}" type="parTrans" cxnId="{20BAD49C-0A34-496C-ACE7-7E660F982C32}">
      <dgm:prSet/>
      <dgm:spPr/>
      <dgm:t>
        <a:bodyPr/>
        <a:lstStyle/>
        <a:p>
          <a:endParaRPr lang="be-BY"/>
        </a:p>
      </dgm:t>
    </dgm:pt>
    <dgm:pt modelId="{9E8758D1-DCE6-488A-BAE8-5EF840BEC8EF}" type="sibTrans" cxnId="{20BAD49C-0A34-496C-ACE7-7E660F982C32}">
      <dgm:prSet/>
      <dgm:spPr/>
      <dgm:t>
        <a:bodyPr/>
        <a:lstStyle/>
        <a:p>
          <a:endParaRPr lang="be-BY"/>
        </a:p>
      </dgm:t>
    </dgm:pt>
    <dgm:pt modelId="{E2036A95-875A-41EA-9463-66C073460ACC}">
      <dgm:prSet phldrT="[Текст]"/>
      <dgm:spPr/>
      <dgm:t>
        <a:bodyPr/>
        <a:lstStyle/>
        <a:p>
          <a:r>
            <a:rPr lang="ru-RU" b="1"/>
            <a:t>Самоорганизация</a:t>
          </a:r>
          <a:endParaRPr lang="be-BY" b="1" dirty="0"/>
        </a:p>
      </dgm:t>
    </dgm:pt>
    <dgm:pt modelId="{463914E9-C4C5-427C-BFA0-E5707327815B}" type="parTrans" cxnId="{FD75B639-905D-4243-9EF6-1718D0A539B6}">
      <dgm:prSet/>
      <dgm:spPr/>
      <dgm:t>
        <a:bodyPr/>
        <a:lstStyle/>
        <a:p>
          <a:endParaRPr lang="be-BY"/>
        </a:p>
      </dgm:t>
    </dgm:pt>
    <dgm:pt modelId="{D06A3052-93E5-4A1F-B4FE-61A8CC8A8083}" type="sibTrans" cxnId="{FD75B639-905D-4243-9EF6-1718D0A539B6}">
      <dgm:prSet/>
      <dgm:spPr/>
      <dgm:t>
        <a:bodyPr/>
        <a:lstStyle/>
        <a:p>
          <a:endParaRPr lang="be-BY"/>
        </a:p>
      </dgm:t>
    </dgm:pt>
    <dgm:pt modelId="{46F6AF6D-B875-4230-90C3-F82EF007B859}">
      <dgm:prSet phldrT="[Текст]" custT="1"/>
      <dgm:spPr/>
      <dgm:t>
        <a:bodyPr/>
        <a:lstStyle/>
        <a:p>
          <a:pPr algn="ctr"/>
          <a:r>
            <a:rPr lang="ru-RU" sz="1600">
              <a:latin typeface="Arial" pitchFamily="34" charset="0"/>
              <a:cs typeface="Arial" pitchFamily="34" charset="0"/>
            </a:rPr>
            <a:t>концентрация значительного количества участников кластера на территории одного региона (области, района, города)</a:t>
          </a:r>
          <a:endParaRPr lang="be-BY" sz="1600" dirty="0"/>
        </a:p>
      </dgm:t>
    </dgm:pt>
    <dgm:pt modelId="{56B8A183-8026-4AC6-92EE-A9D47BF11C2D}" type="parTrans" cxnId="{8A4DB635-C680-4A5A-955F-123A688BCFCA}">
      <dgm:prSet/>
      <dgm:spPr/>
      <dgm:t>
        <a:bodyPr/>
        <a:lstStyle/>
        <a:p>
          <a:endParaRPr lang="be-BY"/>
        </a:p>
      </dgm:t>
    </dgm:pt>
    <dgm:pt modelId="{1EC65536-852F-415A-9169-E9C4F1FDF347}" type="sibTrans" cxnId="{8A4DB635-C680-4A5A-955F-123A688BCFCA}">
      <dgm:prSet/>
      <dgm:spPr/>
      <dgm:t>
        <a:bodyPr/>
        <a:lstStyle/>
        <a:p>
          <a:endParaRPr lang="be-BY"/>
        </a:p>
      </dgm:t>
    </dgm:pt>
    <dgm:pt modelId="{F4289D56-B80C-43EE-BD3F-806397D334BC}">
      <dgm:prSet/>
      <dgm:spPr/>
      <dgm:t>
        <a:bodyPr/>
        <a:lstStyle/>
        <a:p>
          <a:r>
            <a:rPr lang="ru-RU" b="1"/>
            <a:t>Территориальная локализация</a:t>
          </a:r>
          <a:endParaRPr lang="be-BY" b="1" dirty="0"/>
        </a:p>
      </dgm:t>
    </dgm:pt>
    <dgm:pt modelId="{802BEA9D-10B4-45D9-B2F3-784B459FAE9C}" type="parTrans" cxnId="{3B070E07-F45C-4ACD-856A-4D333116787E}">
      <dgm:prSet/>
      <dgm:spPr/>
      <dgm:t>
        <a:bodyPr/>
        <a:lstStyle/>
        <a:p>
          <a:endParaRPr lang="be-BY"/>
        </a:p>
      </dgm:t>
    </dgm:pt>
    <dgm:pt modelId="{4226DD28-DC30-4461-88E3-1FBAAA1C53CD}" type="sibTrans" cxnId="{3B070E07-F45C-4ACD-856A-4D333116787E}">
      <dgm:prSet/>
      <dgm:spPr/>
      <dgm:t>
        <a:bodyPr/>
        <a:lstStyle/>
        <a:p>
          <a:endParaRPr lang="be-BY"/>
        </a:p>
      </dgm:t>
    </dgm:pt>
    <dgm:pt modelId="{6FC9AA26-48B1-4960-A9CE-5B27E944371B}">
      <dgm:prSet phldrT="[Текст]" custT="1"/>
      <dgm:spPr/>
      <dgm:t>
        <a:bodyPr/>
        <a:lstStyle/>
        <a:p>
          <a:pPr algn="ctr"/>
          <a:r>
            <a:rPr lang="ru-RU" sz="1600" dirty="0">
              <a:latin typeface="Arial" pitchFamily="34" charset="0"/>
              <a:cs typeface="Arial" pitchFamily="34" charset="0"/>
            </a:rPr>
            <a:t>реализация субъектами хозяйствования  совместных проектов во взаимовыгодных сферах деятельности наряду с сохранением конкурентных отношений в прочих сферах деятельности</a:t>
          </a:r>
          <a:endParaRPr lang="be-BY" sz="1600" dirty="0"/>
        </a:p>
      </dgm:t>
    </dgm:pt>
    <dgm:pt modelId="{9E5473D3-8BEB-4139-B22A-DECEEE6A397F}" type="parTrans" cxnId="{F153EF0D-6BB6-48D0-85AF-81980E2994B6}">
      <dgm:prSet/>
      <dgm:spPr/>
      <dgm:t>
        <a:bodyPr/>
        <a:lstStyle/>
        <a:p>
          <a:endParaRPr lang="be-BY"/>
        </a:p>
      </dgm:t>
    </dgm:pt>
    <dgm:pt modelId="{A451D0F3-86D9-4755-B860-378F6B35F7E7}" type="sibTrans" cxnId="{F153EF0D-6BB6-48D0-85AF-81980E2994B6}">
      <dgm:prSet/>
      <dgm:spPr/>
      <dgm:t>
        <a:bodyPr/>
        <a:lstStyle/>
        <a:p>
          <a:endParaRPr lang="be-BY"/>
        </a:p>
      </dgm:t>
    </dgm:pt>
    <dgm:pt modelId="{B22F1AC7-8A94-4006-9958-36645F2A961F}">
      <dgm:prSet/>
      <dgm:spPr/>
      <dgm:t>
        <a:bodyPr/>
        <a:lstStyle/>
        <a:p>
          <a:r>
            <a:rPr lang="ru-RU" b="1"/>
            <a:t>Рациональное соотношение кооперации и конкуренции</a:t>
          </a:r>
          <a:endParaRPr lang="be-BY" b="1" dirty="0"/>
        </a:p>
      </dgm:t>
    </dgm:pt>
    <dgm:pt modelId="{7C3FB07A-B9A5-4C11-AE4D-4108B76EE599}" type="parTrans" cxnId="{6B5F08A0-F13F-492D-81B4-56C53D04D8DF}">
      <dgm:prSet/>
      <dgm:spPr/>
      <dgm:t>
        <a:bodyPr/>
        <a:lstStyle/>
        <a:p>
          <a:endParaRPr lang="be-BY"/>
        </a:p>
      </dgm:t>
    </dgm:pt>
    <dgm:pt modelId="{8F9A9561-8E8D-4A0B-954C-C6222A82C075}" type="sibTrans" cxnId="{6B5F08A0-F13F-492D-81B4-56C53D04D8DF}">
      <dgm:prSet/>
      <dgm:spPr/>
      <dgm:t>
        <a:bodyPr/>
        <a:lstStyle/>
        <a:p>
          <a:endParaRPr lang="be-BY"/>
        </a:p>
      </dgm:t>
    </dgm:pt>
    <dgm:pt modelId="{22D6A690-FB00-4379-A127-610714A95B74}" type="pres">
      <dgm:prSet presAssocID="{A62E16AB-BBF1-47DC-B5AF-8F3504B5619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E905332-F419-4BB9-BD9E-1711FBC9F5A0}" type="pres">
      <dgm:prSet presAssocID="{6FC9AA26-48B1-4960-A9CE-5B27E944371B}" presName="linNode" presStyleCnt="0"/>
      <dgm:spPr/>
    </dgm:pt>
    <dgm:pt modelId="{D40ADCCD-5F8C-4FF5-BEAC-676E54CBBD17}" type="pres">
      <dgm:prSet presAssocID="{6FC9AA26-48B1-4960-A9CE-5B27E944371B}" presName="parentShp" presStyleLbl="node1" presStyleIdx="0" presStyleCnt="4" custScaleX="125296" custScaleY="51723" custLinFactY="27785" custLinFactNeighborX="7385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B0BD3-2F66-4406-BE79-A0356E97226E}" type="pres">
      <dgm:prSet presAssocID="{6FC9AA26-48B1-4960-A9CE-5B27E944371B}" presName="childShp" presStyleLbl="bgAccFollowNode1" presStyleIdx="0" presStyleCnt="4" custScaleX="73020" custScaleY="31035" custLinFactX="-20302" custLinFactY="23228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47546-3E5E-4E20-BF2E-3DA584D81920}" type="pres">
      <dgm:prSet presAssocID="{A451D0F3-86D9-4755-B860-378F6B35F7E7}" presName="spacing" presStyleCnt="0"/>
      <dgm:spPr/>
    </dgm:pt>
    <dgm:pt modelId="{DB074B37-758A-4A76-8CC6-BC7A8F489651}" type="pres">
      <dgm:prSet presAssocID="{46F6AF6D-B875-4230-90C3-F82EF007B859}" presName="linNode" presStyleCnt="0"/>
      <dgm:spPr/>
    </dgm:pt>
    <dgm:pt modelId="{A15DA5A6-C82A-4F5D-A014-D3A901624247}" type="pres">
      <dgm:prSet presAssocID="{46F6AF6D-B875-4230-90C3-F82EF007B859}" presName="parentShp" presStyleLbl="node1" presStyleIdx="1" presStyleCnt="4" custScaleX="127026" custScaleY="33012" custLinFactNeighborX="74219" custLinFactNeighborY="27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BE3C3-7245-4F81-92F5-07509F33909E}" type="pres">
      <dgm:prSet presAssocID="{46F6AF6D-B875-4230-90C3-F82EF007B859}" presName="childShp" presStyleLbl="bgAccFollowNode1" presStyleIdx="1" presStyleCnt="4" custAng="10800000" custFlipVert="1" custFlipHor="1" custScaleX="72600" custScaleY="26449" custLinFactX="-21089" custLinFactNeighborX="-100000" custLinFactNeighborY="32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2A6F19-6013-409B-BFE1-E4C56F93D270}" type="pres">
      <dgm:prSet presAssocID="{1EC65536-852F-415A-9169-E9C4F1FDF347}" presName="spacing" presStyleCnt="0"/>
      <dgm:spPr/>
    </dgm:pt>
    <dgm:pt modelId="{25AF0732-9028-43DF-9895-6736860DF8C5}" type="pres">
      <dgm:prSet presAssocID="{0ED8639C-5FC6-4192-B009-5B50EF2CA8E3}" presName="linNode" presStyleCnt="0"/>
      <dgm:spPr/>
    </dgm:pt>
    <dgm:pt modelId="{1456E254-D6CD-4245-B140-C5BF78195316}" type="pres">
      <dgm:prSet presAssocID="{0ED8639C-5FC6-4192-B009-5B50EF2CA8E3}" presName="parentShp" presStyleLbl="node1" presStyleIdx="2" presStyleCnt="4" custScaleX="131750" custScaleY="39922" custLinFactY="-751" custLinFactNeighborX="74847" custLinFactNeighborY="-100000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585AE2A1-DE87-47FD-AAFD-188CAAF78426}" type="pres">
      <dgm:prSet presAssocID="{0ED8639C-5FC6-4192-B009-5B50EF2CA8E3}" presName="childShp" presStyleLbl="bgAccFollowNode1" presStyleIdx="2" presStyleCnt="4" custScaleX="72116" custScaleY="25856" custLinFactX="-21946" custLinFactNeighborX="-100000" custLinFactNeighborY="-98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D3F2C-37BF-461D-AA3B-89B3094AADFD}" type="pres">
      <dgm:prSet presAssocID="{8EFE0FF2-D974-4B30-A30A-E24B8D840243}" presName="spacing" presStyleCnt="0"/>
      <dgm:spPr/>
    </dgm:pt>
    <dgm:pt modelId="{DAC67441-4E6F-4456-9587-C239EC19EB6E}" type="pres">
      <dgm:prSet presAssocID="{82F54742-DFC7-4238-8ED2-1C1A6DCC014B}" presName="linNode" presStyleCnt="0"/>
      <dgm:spPr/>
    </dgm:pt>
    <dgm:pt modelId="{B0938898-D3A5-4BC3-A446-5094575ECA0A}" type="pres">
      <dgm:prSet presAssocID="{82F54742-DFC7-4238-8ED2-1C1A6DCC014B}" presName="parentShp" presStyleLbl="node1" presStyleIdx="3" presStyleCnt="4" custAng="10800000" custFlipVert="1" custScaleX="131872" custScaleY="37923" custLinFactY="-7819" custLinFactNeighborX="7460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49EE7-17A9-4A21-B504-D9018E3F79AA}" type="pres">
      <dgm:prSet presAssocID="{82F54742-DFC7-4238-8ED2-1C1A6DCC014B}" presName="childShp" presStyleLbl="bgAccFollowNode1" presStyleIdx="3" presStyleCnt="4" custScaleX="72950" custScaleY="22857" custLinFactX="-22529" custLinFactY="-5962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07F5EE-7D3E-4305-AD86-71FC4972CAB7}" type="presOf" srcId="{0ED8639C-5FC6-4192-B009-5B50EF2CA8E3}" destId="{1456E254-D6CD-4245-B140-C5BF78195316}" srcOrd="0" destOrd="0" presId="urn:microsoft.com/office/officeart/2005/8/layout/vList6"/>
    <dgm:cxn modelId="{F153EF0D-6BB6-48D0-85AF-81980E2994B6}" srcId="{A62E16AB-BBF1-47DC-B5AF-8F3504B5619D}" destId="{6FC9AA26-48B1-4960-A9CE-5B27E944371B}" srcOrd="0" destOrd="0" parTransId="{9E5473D3-8BEB-4139-B22A-DECEEE6A397F}" sibTransId="{A451D0F3-86D9-4755-B860-378F6B35F7E7}"/>
    <dgm:cxn modelId="{20BAD49C-0A34-496C-ACE7-7E660F982C32}" srcId="{A62E16AB-BBF1-47DC-B5AF-8F3504B5619D}" destId="{82F54742-DFC7-4238-8ED2-1C1A6DCC014B}" srcOrd="3" destOrd="0" parTransId="{B745D79D-8819-4A09-B744-9D71164A5BCF}" sibTransId="{9E8758D1-DCE6-488A-BAE8-5EF840BEC8EF}"/>
    <dgm:cxn modelId="{4C018364-3F5F-4A3D-97E1-B4CAA0660B6E}" srcId="{A62E16AB-BBF1-47DC-B5AF-8F3504B5619D}" destId="{0ED8639C-5FC6-4192-B009-5B50EF2CA8E3}" srcOrd="2" destOrd="0" parTransId="{36491951-503A-4719-8AAB-1F39E97C098A}" sibTransId="{8EFE0FF2-D974-4B30-A30A-E24B8D840243}"/>
    <dgm:cxn modelId="{3B070E07-F45C-4ACD-856A-4D333116787E}" srcId="{46F6AF6D-B875-4230-90C3-F82EF007B859}" destId="{F4289D56-B80C-43EE-BD3F-806397D334BC}" srcOrd="0" destOrd="0" parTransId="{802BEA9D-10B4-45D9-B2F3-784B459FAE9C}" sibTransId="{4226DD28-DC30-4461-88E3-1FBAAA1C53CD}"/>
    <dgm:cxn modelId="{8A4DB635-C680-4A5A-955F-123A688BCFCA}" srcId="{A62E16AB-BBF1-47DC-B5AF-8F3504B5619D}" destId="{46F6AF6D-B875-4230-90C3-F82EF007B859}" srcOrd="1" destOrd="0" parTransId="{56B8A183-8026-4AC6-92EE-A9D47BF11C2D}" sibTransId="{1EC65536-852F-415A-9169-E9C4F1FDF347}"/>
    <dgm:cxn modelId="{D50B1AAF-99B9-49E9-A60E-0FD107AA79E2}" type="presOf" srcId="{82F54742-DFC7-4238-8ED2-1C1A6DCC014B}" destId="{B0938898-D3A5-4BC3-A446-5094575ECA0A}" srcOrd="0" destOrd="0" presId="urn:microsoft.com/office/officeart/2005/8/layout/vList6"/>
    <dgm:cxn modelId="{6B5F08A0-F13F-492D-81B4-56C53D04D8DF}" srcId="{6FC9AA26-48B1-4960-A9CE-5B27E944371B}" destId="{B22F1AC7-8A94-4006-9958-36645F2A961F}" srcOrd="0" destOrd="0" parTransId="{7C3FB07A-B9A5-4C11-AE4D-4108B76EE599}" sibTransId="{8F9A9561-8E8D-4A0B-954C-C6222A82C075}"/>
    <dgm:cxn modelId="{CC2E68CF-4BC4-4B1D-A41C-8DE0D1EA9884}" type="presOf" srcId="{46F6AF6D-B875-4230-90C3-F82EF007B859}" destId="{A15DA5A6-C82A-4F5D-A014-D3A901624247}" srcOrd="0" destOrd="0" presId="urn:microsoft.com/office/officeart/2005/8/layout/vList6"/>
    <dgm:cxn modelId="{8E0AD954-F15F-4A4B-B1E4-C02FD3835AEC}" type="presOf" srcId="{F4289D56-B80C-43EE-BD3F-806397D334BC}" destId="{372BE3C3-7245-4F81-92F5-07509F33909E}" srcOrd="0" destOrd="0" presId="urn:microsoft.com/office/officeart/2005/8/layout/vList6"/>
    <dgm:cxn modelId="{1AA0ED90-C2D9-4D9B-8F09-22F44B06A3F4}" type="presOf" srcId="{6FC9AA26-48B1-4960-A9CE-5B27E944371B}" destId="{D40ADCCD-5F8C-4FF5-BEAC-676E54CBBD17}" srcOrd="0" destOrd="0" presId="urn:microsoft.com/office/officeart/2005/8/layout/vList6"/>
    <dgm:cxn modelId="{2C086037-9A41-4DD0-A7B3-E863E5F106D5}" type="presOf" srcId="{C1325879-D907-4EFE-8A88-42490506A66B}" destId="{585AE2A1-DE87-47FD-AAFD-188CAAF78426}" srcOrd="0" destOrd="0" presId="urn:microsoft.com/office/officeart/2005/8/layout/vList6"/>
    <dgm:cxn modelId="{BEA84C78-5726-402C-9232-C60A968DA5A5}" type="presOf" srcId="{A62E16AB-BBF1-47DC-B5AF-8F3504B5619D}" destId="{22D6A690-FB00-4379-A127-610714A95B74}" srcOrd="0" destOrd="0" presId="urn:microsoft.com/office/officeart/2005/8/layout/vList6"/>
    <dgm:cxn modelId="{16CCDE84-14F0-49B8-9E31-E89A58F0665D}" type="presOf" srcId="{B22F1AC7-8A94-4006-9958-36645F2A961F}" destId="{630B0BD3-2F66-4406-BE79-A0356E97226E}" srcOrd="0" destOrd="0" presId="urn:microsoft.com/office/officeart/2005/8/layout/vList6"/>
    <dgm:cxn modelId="{FD75B639-905D-4243-9EF6-1718D0A539B6}" srcId="{82F54742-DFC7-4238-8ED2-1C1A6DCC014B}" destId="{E2036A95-875A-41EA-9463-66C073460ACC}" srcOrd="0" destOrd="0" parTransId="{463914E9-C4C5-427C-BFA0-E5707327815B}" sibTransId="{D06A3052-93E5-4A1F-B4FE-61A8CC8A8083}"/>
    <dgm:cxn modelId="{55CB9198-2762-4C88-A69D-007BDC126409}" srcId="{0ED8639C-5FC6-4192-B009-5B50EF2CA8E3}" destId="{C1325879-D907-4EFE-8A88-42490506A66B}" srcOrd="0" destOrd="0" parTransId="{6F7C32AE-28EC-428B-9D4A-DF03DD965C5F}" sibTransId="{EB9E0C40-BA3B-4C1F-AB35-0CE9B98F29C7}"/>
    <dgm:cxn modelId="{0332D11A-FCA3-41E8-94FB-8A837B42A827}" type="presOf" srcId="{E2036A95-875A-41EA-9463-66C073460ACC}" destId="{B8249EE7-17A9-4A21-B504-D9018E3F79AA}" srcOrd="0" destOrd="0" presId="urn:microsoft.com/office/officeart/2005/8/layout/vList6"/>
    <dgm:cxn modelId="{01CE4EE3-99EE-42B7-840A-D77B4A9B752B}" type="presParOf" srcId="{22D6A690-FB00-4379-A127-610714A95B74}" destId="{AE905332-F419-4BB9-BD9E-1711FBC9F5A0}" srcOrd="0" destOrd="0" presId="urn:microsoft.com/office/officeart/2005/8/layout/vList6"/>
    <dgm:cxn modelId="{FEDC608D-5C32-47A0-B16D-A9049449A9F0}" type="presParOf" srcId="{AE905332-F419-4BB9-BD9E-1711FBC9F5A0}" destId="{D40ADCCD-5F8C-4FF5-BEAC-676E54CBBD17}" srcOrd="0" destOrd="0" presId="urn:microsoft.com/office/officeart/2005/8/layout/vList6"/>
    <dgm:cxn modelId="{660A5058-6553-4945-BAC9-8E07445ECC8D}" type="presParOf" srcId="{AE905332-F419-4BB9-BD9E-1711FBC9F5A0}" destId="{630B0BD3-2F66-4406-BE79-A0356E97226E}" srcOrd="1" destOrd="0" presId="urn:microsoft.com/office/officeart/2005/8/layout/vList6"/>
    <dgm:cxn modelId="{00C78E10-4991-48FA-A4D5-0CDA548F71E4}" type="presParOf" srcId="{22D6A690-FB00-4379-A127-610714A95B74}" destId="{F1747546-3E5E-4E20-BF2E-3DA584D81920}" srcOrd="1" destOrd="0" presId="urn:microsoft.com/office/officeart/2005/8/layout/vList6"/>
    <dgm:cxn modelId="{E971DDB4-ADFE-4C6D-895A-D82018E5B7BA}" type="presParOf" srcId="{22D6A690-FB00-4379-A127-610714A95B74}" destId="{DB074B37-758A-4A76-8CC6-BC7A8F489651}" srcOrd="2" destOrd="0" presId="urn:microsoft.com/office/officeart/2005/8/layout/vList6"/>
    <dgm:cxn modelId="{6FAB4BBC-3CA5-4059-80D1-9B6F1A24E7E6}" type="presParOf" srcId="{DB074B37-758A-4A76-8CC6-BC7A8F489651}" destId="{A15DA5A6-C82A-4F5D-A014-D3A901624247}" srcOrd="0" destOrd="0" presId="urn:microsoft.com/office/officeart/2005/8/layout/vList6"/>
    <dgm:cxn modelId="{88CF8B19-680E-4FEC-BA2E-6465009F745E}" type="presParOf" srcId="{DB074B37-758A-4A76-8CC6-BC7A8F489651}" destId="{372BE3C3-7245-4F81-92F5-07509F33909E}" srcOrd="1" destOrd="0" presId="urn:microsoft.com/office/officeart/2005/8/layout/vList6"/>
    <dgm:cxn modelId="{116A6670-4707-4607-8788-EB5F81EE647C}" type="presParOf" srcId="{22D6A690-FB00-4379-A127-610714A95B74}" destId="{252A6F19-6013-409B-BFE1-E4C56F93D270}" srcOrd="3" destOrd="0" presId="urn:microsoft.com/office/officeart/2005/8/layout/vList6"/>
    <dgm:cxn modelId="{B885B8C4-2AD1-408D-A680-99ACE8CFC09F}" type="presParOf" srcId="{22D6A690-FB00-4379-A127-610714A95B74}" destId="{25AF0732-9028-43DF-9895-6736860DF8C5}" srcOrd="4" destOrd="0" presId="urn:microsoft.com/office/officeart/2005/8/layout/vList6"/>
    <dgm:cxn modelId="{78076657-BD00-4AE2-A4D5-22FFCC3D71BE}" type="presParOf" srcId="{25AF0732-9028-43DF-9895-6736860DF8C5}" destId="{1456E254-D6CD-4245-B140-C5BF78195316}" srcOrd="0" destOrd="0" presId="urn:microsoft.com/office/officeart/2005/8/layout/vList6"/>
    <dgm:cxn modelId="{5BF9130D-A61C-4C2A-BDE4-205F7627F8A6}" type="presParOf" srcId="{25AF0732-9028-43DF-9895-6736860DF8C5}" destId="{585AE2A1-DE87-47FD-AAFD-188CAAF78426}" srcOrd="1" destOrd="0" presId="urn:microsoft.com/office/officeart/2005/8/layout/vList6"/>
    <dgm:cxn modelId="{066B08D1-26F0-4DCF-A052-D43BE782A3EA}" type="presParOf" srcId="{22D6A690-FB00-4379-A127-610714A95B74}" destId="{2AFD3F2C-37BF-461D-AA3B-89B3094AADFD}" srcOrd="5" destOrd="0" presId="urn:microsoft.com/office/officeart/2005/8/layout/vList6"/>
    <dgm:cxn modelId="{BBAC7E32-37A9-4644-B977-CEBD75DEA965}" type="presParOf" srcId="{22D6A690-FB00-4379-A127-610714A95B74}" destId="{DAC67441-4E6F-4456-9587-C239EC19EB6E}" srcOrd="6" destOrd="0" presId="urn:microsoft.com/office/officeart/2005/8/layout/vList6"/>
    <dgm:cxn modelId="{55F4942A-F8D4-4D78-9794-EC7BE5378F79}" type="presParOf" srcId="{DAC67441-4E6F-4456-9587-C239EC19EB6E}" destId="{B0938898-D3A5-4BC3-A446-5094575ECA0A}" srcOrd="0" destOrd="0" presId="urn:microsoft.com/office/officeart/2005/8/layout/vList6"/>
    <dgm:cxn modelId="{4215C492-3510-48E3-AF0D-6CEFEB3DAB65}" type="presParOf" srcId="{DAC67441-4E6F-4456-9587-C239EC19EB6E}" destId="{B8249EE7-17A9-4A21-B504-D9018E3F79AA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331A98-907F-4D7F-9CD3-6C02995380DE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436906B-3BB9-4C95-8DEF-B51B86BE6FA1}">
      <dgm:prSet custT="1"/>
      <dgm:spPr/>
      <dgm:t>
        <a:bodyPr/>
        <a:lstStyle/>
        <a:p>
          <a:pPr rtl="0"/>
          <a:r>
            <a:rPr lang="ru-RU" sz="2400" b="0" dirty="0">
              <a:latin typeface="Arial" panose="020B0604020202020204" pitchFamily="34" charset="0"/>
              <a:cs typeface="Arial" panose="020B0604020202020204" pitchFamily="34" charset="0"/>
            </a:rPr>
            <a:t>Достижение синергетического эффекта за счет концентрации участников кластера и взаимодействия между ними;</a:t>
          </a:r>
        </a:p>
      </dgm:t>
    </dgm:pt>
    <dgm:pt modelId="{DAAE5EF6-B05B-44DB-BAEF-41944EC0780B}" type="parTrans" cxnId="{24E2F088-6416-48B6-99EF-0F9B56EF2753}">
      <dgm:prSet/>
      <dgm:spPr/>
      <dgm:t>
        <a:bodyPr/>
        <a:lstStyle/>
        <a:p>
          <a:endParaRPr lang="ru-RU"/>
        </a:p>
      </dgm:t>
    </dgm:pt>
    <dgm:pt modelId="{EA4E9052-F7BE-46DD-877A-C7C524DC9790}" type="sibTrans" cxnId="{24E2F088-6416-48B6-99EF-0F9B56EF2753}">
      <dgm:prSet/>
      <dgm:spPr/>
      <dgm:t>
        <a:bodyPr/>
        <a:lstStyle/>
        <a:p>
          <a:endParaRPr lang="ru-RU"/>
        </a:p>
      </dgm:t>
    </dgm:pt>
    <dgm:pt modelId="{FA03BFDC-3521-4257-99ED-21E16E956C70}">
      <dgm:prSet custT="1"/>
      <dgm:spPr/>
      <dgm:t>
        <a:bodyPr/>
        <a:lstStyle/>
        <a:p>
          <a:pPr rtl="0"/>
          <a:r>
            <a:rPr lang="ru-RU" sz="2400" b="0" dirty="0">
              <a:latin typeface="Arial" panose="020B0604020202020204" pitchFamily="34" charset="0"/>
              <a:cs typeface="Arial" panose="020B0604020202020204" pitchFamily="34" charset="0"/>
            </a:rPr>
            <a:t>Создание благоприятной среды для инновационного бизнеса;</a:t>
          </a:r>
        </a:p>
      </dgm:t>
    </dgm:pt>
    <dgm:pt modelId="{81203030-91AB-4E73-A8B2-046CA4F85C28}" type="parTrans" cxnId="{FD94FABD-4620-4D21-BD40-5D1DFDAEA231}">
      <dgm:prSet/>
      <dgm:spPr/>
      <dgm:t>
        <a:bodyPr/>
        <a:lstStyle/>
        <a:p>
          <a:endParaRPr lang="ru-RU"/>
        </a:p>
      </dgm:t>
    </dgm:pt>
    <dgm:pt modelId="{C386BA1F-4FD5-4E34-8E2A-1F78D480B43F}" type="sibTrans" cxnId="{FD94FABD-4620-4D21-BD40-5D1DFDAEA231}">
      <dgm:prSet/>
      <dgm:spPr/>
      <dgm:t>
        <a:bodyPr/>
        <a:lstStyle/>
        <a:p>
          <a:endParaRPr lang="ru-RU"/>
        </a:p>
      </dgm:t>
    </dgm:pt>
    <dgm:pt modelId="{68EA180A-97F6-4838-95C1-3249BDA22C89}">
      <dgm:prSet custT="1"/>
      <dgm:spPr/>
      <dgm:t>
        <a:bodyPr/>
        <a:lstStyle/>
        <a:p>
          <a:pPr rtl="0"/>
          <a:r>
            <a:rPr lang="ru-RU" sz="2400" b="0" dirty="0">
              <a:latin typeface="Arial" panose="020B0604020202020204" pitchFamily="34" charset="0"/>
              <a:cs typeface="Arial" panose="020B0604020202020204" pitchFamily="34" charset="0"/>
            </a:rPr>
            <a:t>Достижение высокого уровня самоорганизации участников кластера для обеспечения конкурентоспособности на рынке.</a:t>
          </a:r>
        </a:p>
      </dgm:t>
    </dgm:pt>
    <dgm:pt modelId="{68228DF3-8DC1-4F10-9E9F-110E6AEFC596}" type="parTrans" cxnId="{94037F07-B9B4-4D9B-ABC5-D722D26AA427}">
      <dgm:prSet/>
      <dgm:spPr/>
      <dgm:t>
        <a:bodyPr/>
        <a:lstStyle/>
        <a:p>
          <a:endParaRPr lang="ru-RU"/>
        </a:p>
      </dgm:t>
    </dgm:pt>
    <dgm:pt modelId="{CE18158F-5D75-45C4-835A-F1A584856BEB}" type="sibTrans" cxnId="{94037F07-B9B4-4D9B-ABC5-D722D26AA427}">
      <dgm:prSet/>
      <dgm:spPr/>
      <dgm:t>
        <a:bodyPr/>
        <a:lstStyle/>
        <a:p>
          <a:endParaRPr lang="ru-RU"/>
        </a:p>
      </dgm:t>
    </dgm:pt>
    <dgm:pt modelId="{E8C06FF8-8C65-45C1-B048-5C61B03EC6DC}" type="pres">
      <dgm:prSet presAssocID="{E3331A98-907F-4D7F-9CD3-6C02995380D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BD4784-D99C-439D-A0A9-96A661D33543}" type="pres">
      <dgm:prSet presAssocID="{F436906B-3BB9-4C95-8DEF-B51B86BE6FA1}" presName="parentLin" presStyleCnt="0"/>
      <dgm:spPr/>
    </dgm:pt>
    <dgm:pt modelId="{50837AAA-2248-4290-8FC5-A9CA417CEF23}" type="pres">
      <dgm:prSet presAssocID="{F436906B-3BB9-4C95-8DEF-B51B86BE6FA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FD8C5B7-F9FD-4CBB-AA79-25615F47A50D}" type="pres">
      <dgm:prSet presAssocID="{F436906B-3BB9-4C95-8DEF-B51B86BE6FA1}" presName="parentText" presStyleLbl="node1" presStyleIdx="0" presStyleCnt="3" custScaleX="128491" custScaleY="98753" custLinFactNeighborX="15534" custLinFactNeighborY="21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55D7F4-6FC4-4398-BC03-E5EB5F9BB5E0}" type="pres">
      <dgm:prSet presAssocID="{F436906B-3BB9-4C95-8DEF-B51B86BE6FA1}" presName="negativeSpace" presStyleCnt="0"/>
      <dgm:spPr/>
    </dgm:pt>
    <dgm:pt modelId="{169765EF-5F23-4FD4-B9A7-892906B8BA5A}" type="pres">
      <dgm:prSet presAssocID="{F436906B-3BB9-4C95-8DEF-B51B86BE6FA1}" presName="childText" presStyleLbl="conFgAcc1" presStyleIdx="0" presStyleCnt="3">
        <dgm:presLayoutVars>
          <dgm:bulletEnabled val="1"/>
        </dgm:presLayoutVars>
      </dgm:prSet>
      <dgm:spPr/>
    </dgm:pt>
    <dgm:pt modelId="{0D176CE0-37C5-48A1-93A1-B7810A7BFA70}" type="pres">
      <dgm:prSet presAssocID="{EA4E9052-F7BE-46DD-877A-C7C524DC9790}" presName="spaceBetweenRectangles" presStyleCnt="0"/>
      <dgm:spPr/>
    </dgm:pt>
    <dgm:pt modelId="{D39D257D-47DE-4F0C-816E-B3479C3D7FB2}" type="pres">
      <dgm:prSet presAssocID="{FA03BFDC-3521-4257-99ED-21E16E956C70}" presName="parentLin" presStyleCnt="0"/>
      <dgm:spPr/>
    </dgm:pt>
    <dgm:pt modelId="{A91B36B1-A135-4722-A7BD-96A2FC7617CE}" type="pres">
      <dgm:prSet presAssocID="{FA03BFDC-3521-4257-99ED-21E16E956C7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D0422F2-B095-47BD-85A0-9F3F4BA9D278}" type="pres">
      <dgm:prSet presAssocID="{FA03BFDC-3521-4257-99ED-21E16E956C70}" presName="parentText" presStyleLbl="node1" presStyleIdx="1" presStyleCnt="3" custScaleX="130711" custScaleY="770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E9AEF-A04B-4771-97D3-B006E423EF4B}" type="pres">
      <dgm:prSet presAssocID="{FA03BFDC-3521-4257-99ED-21E16E956C70}" presName="negativeSpace" presStyleCnt="0"/>
      <dgm:spPr/>
    </dgm:pt>
    <dgm:pt modelId="{757509D5-75B9-4D02-8542-4073466ACC43}" type="pres">
      <dgm:prSet presAssocID="{FA03BFDC-3521-4257-99ED-21E16E956C70}" presName="childText" presStyleLbl="conFgAcc1" presStyleIdx="1" presStyleCnt="3">
        <dgm:presLayoutVars>
          <dgm:bulletEnabled val="1"/>
        </dgm:presLayoutVars>
      </dgm:prSet>
      <dgm:spPr/>
    </dgm:pt>
    <dgm:pt modelId="{23DC4BF2-C1C3-4CF2-9C8D-81E23A7E1593}" type="pres">
      <dgm:prSet presAssocID="{C386BA1F-4FD5-4E34-8E2A-1F78D480B43F}" presName="spaceBetweenRectangles" presStyleCnt="0"/>
      <dgm:spPr/>
    </dgm:pt>
    <dgm:pt modelId="{277B94B1-62F1-41C5-875F-CE2500265820}" type="pres">
      <dgm:prSet presAssocID="{68EA180A-97F6-4838-95C1-3249BDA22C89}" presName="parentLin" presStyleCnt="0"/>
      <dgm:spPr/>
    </dgm:pt>
    <dgm:pt modelId="{421DEA80-9FC1-4F21-88A4-10CA6ADDCA63}" type="pres">
      <dgm:prSet presAssocID="{68EA180A-97F6-4838-95C1-3249BDA22C8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3787EFE-E25E-4CFC-B214-8377C6F78A7D}" type="pres">
      <dgm:prSet presAssocID="{68EA180A-97F6-4838-95C1-3249BDA22C89}" presName="parentText" presStyleLbl="node1" presStyleIdx="2" presStyleCnt="3" custScaleX="13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90B77-E604-4F70-8A78-BF39C4328CDB}" type="pres">
      <dgm:prSet presAssocID="{68EA180A-97F6-4838-95C1-3249BDA22C89}" presName="negativeSpace" presStyleCnt="0"/>
      <dgm:spPr/>
    </dgm:pt>
    <dgm:pt modelId="{8EA177E1-C8B0-4F44-B8AE-0A92833FF681}" type="pres">
      <dgm:prSet presAssocID="{68EA180A-97F6-4838-95C1-3249BDA22C8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4037F07-B9B4-4D9B-ABC5-D722D26AA427}" srcId="{E3331A98-907F-4D7F-9CD3-6C02995380DE}" destId="{68EA180A-97F6-4838-95C1-3249BDA22C89}" srcOrd="2" destOrd="0" parTransId="{68228DF3-8DC1-4F10-9E9F-110E6AEFC596}" sibTransId="{CE18158F-5D75-45C4-835A-F1A584856BEB}"/>
    <dgm:cxn modelId="{F8273081-C2A1-4F27-8BB8-DCECBAFE1E2A}" type="presOf" srcId="{FA03BFDC-3521-4257-99ED-21E16E956C70}" destId="{9D0422F2-B095-47BD-85A0-9F3F4BA9D278}" srcOrd="1" destOrd="0" presId="urn:microsoft.com/office/officeart/2005/8/layout/list1"/>
    <dgm:cxn modelId="{23F6FFA4-33E5-421C-8749-60B115119C34}" type="presOf" srcId="{68EA180A-97F6-4838-95C1-3249BDA22C89}" destId="{421DEA80-9FC1-4F21-88A4-10CA6ADDCA63}" srcOrd="0" destOrd="0" presId="urn:microsoft.com/office/officeart/2005/8/layout/list1"/>
    <dgm:cxn modelId="{24E2F088-6416-48B6-99EF-0F9B56EF2753}" srcId="{E3331A98-907F-4D7F-9CD3-6C02995380DE}" destId="{F436906B-3BB9-4C95-8DEF-B51B86BE6FA1}" srcOrd="0" destOrd="0" parTransId="{DAAE5EF6-B05B-44DB-BAEF-41944EC0780B}" sibTransId="{EA4E9052-F7BE-46DD-877A-C7C524DC9790}"/>
    <dgm:cxn modelId="{FD94FABD-4620-4D21-BD40-5D1DFDAEA231}" srcId="{E3331A98-907F-4D7F-9CD3-6C02995380DE}" destId="{FA03BFDC-3521-4257-99ED-21E16E956C70}" srcOrd="1" destOrd="0" parTransId="{81203030-91AB-4E73-A8B2-046CA4F85C28}" sibTransId="{C386BA1F-4FD5-4E34-8E2A-1F78D480B43F}"/>
    <dgm:cxn modelId="{76CC9161-5F79-41A3-A6FC-D8D093C40C7A}" type="presOf" srcId="{F436906B-3BB9-4C95-8DEF-B51B86BE6FA1}" destId="{AFD8C5B7-F9FD-4CBB-AA79-25615F47A50D}" srcOrd="1" destOrd="0" presId="urn:microsoft.com/office/officeart/2005/8/layout/list1"/>
    <dgm:cxn modelId="{F5BA4D14-B61C-434A-BEB9-59A59EFA4D01}" type="presOf" srcId="{68EA180A-97F6-4838-95C1-3249BDA22C89}" destId="{83787EFE-E25E-4CFC-B214-8377C6F78A7D}" srcOrd="1" destOrd="0" presId="urn:microsoft.com/office/officeart/2005/8/layout/list1"/>
    <dgm:cxn modelId="{464CA96B-A10E-4619-B283-D86D908B6338}" type="presOf" srcId="{FA03BFDC-3521-4257-99ED-21E16E956C70}" destId="{A91B36B1-A135-4722-A7BD-96A2FC7617CE}" srcOrd="0" destOrd="0" presId="urn:microsoft.com/office/officeart/2005/8/layout/list1"/>
    <dgm:cxn modelId="{ADDB4954-EFDD-498F-BAE0-2803BA2EFF28}" type="presOf" srcId="{E3331A98-907F-4D7F-9CD3-6C02995380DE}" destId="{E8C06FF8-8C65-45C1-B048-5C61B03EC6DC}" srcOrd="0" destOrd="0" presId="urn:microsoft.com/office/officeart/2005/8/layout/list1"/>
    <dgm:cxn modelId="{5201D9AE-A09B-46CC-B28A-2A0F777E10A1}" type="presOf" srcId="{F436906B-3BB9-4C95-8DEF-B51B86BE6FA1}" destId="{50837AAA-2248-4290-8FC5-A9CA417CEF23}" srcOrd="0" destOrd="0" presId="urn:microsoft.com/office/officeart/2005/8/layout/list1"/>
    <dgm:cxn modelId="{60437E49-124F-4F0F-864D-017D3A90CFA9}" type="presParOf" srcId="{E8C06FF8-8C65-45C1-B048-5C61B03EC6DC}" destId="{34BD4784-D99C-439D-A0A9-96A661D33543}" srcOrd="0" destOrd="0" presId="urn:microsoft.com/office/officeart/2005/8/layout/list1"/>
    <dgm:cxn modelId="{E1343D65-EA9B-44BC-A48B-059EAE0FA2EE}" type="presParOf" srcId="{34BD4784-D99C-439D-A0A9-96A661D33543}" destId="{50837AAA-2248-4290-8FC5-A9CA417CEF23}" srcOrd="0" destOrd="0" presId="urn:microsoft.com/office/officeart/2005/8/layout/list1"/>
    <dgm:cxn modelId="{E5BF321C-602C-48CF-832C-4A5947392FEC}" type="presParOf" srcId="{34BD4784-D99C-439D-A0A9-96A661D33543}" destId="{AFD8C5B7-F9FD-4CBB-AA79-25615F47A50D}" srcOrd="1" destOrd="0" presId="urn:microsoft.com/office/officeart/2005/8/layout/list1"/>
    <dgm:cxn modelId="{CF2317AF-1BFD-4B01-BFE1-2B5C3CA334C1}" type="presParOf" srcId="{E8C06FF8-8C65-45C1-B048-5C61B03EC6DC}" destId="{0C55D7F4-6FC4-4398-BC03-E5EB5F9BB5E0}" srcOrd="1" destOrd="0" presId="urn:microsoft.com/office/officeart/2005/8/layout/list1"/>
    <dgm:cxn modelId="{65F3205F-B182-47CF-9E89-02BC866D9672}" type="presParOf" srcId="{E8C06FF8-8C65-45C1-B048-5C61B03EC6DC}" destId="{169765EF-5F23-4FD4-B9A7-892906B8BA5A}" srcOrd="2" destOrd="0" presId="urn:microsoft.com/office/officeart/2005/8/layout/list1"/>
    <dgm:cxn modelId="{84CAD768-F403-4E0E-B731-101FAB2CD3D7}" type="presParOf" srcId="{E8C06FF8-8C65-45C1-B048-5C61B03EC6DC}" destId="{0D176CE0-37C5-48A1-93A1-B7810A7BFA70}" srcOrd="3" destOrd="0" presId="urn:microsoft.com/office/officeart/2005/8/layout/list1"/>
    <dgm:cxn modelId="{11761BF8-5E5A-4211-BCB4-AE610E3FD91A}" type="presParOf" srcId="{E8C06FF8-8C65-45C1-B048-5C61B03EC6DC}" destId="{D39D257D-47DE-4F0C-816E-B3479C3D7FB2}" srcOrd="4" destOrd="0" presId="urn:microsoft.com/office/officeart/2005/8/layout/list1"/>
    <dgm:cxn modelId="{37369F7C-1896-4F03-8520-4D202CCD740A}" type="presParOf" srcId="{D39D257D-47DE-4F0C-816E-B3479C3D7FB2}" destId="{A91B36B1-A135-4722-A7BD-96A2FC7617CE}" srcOrd="0" destOrd="0" presId="urn:microsoft.com/office/officeart/2005/8/layout/list1"/>
    <dgm:cxn modelId="{02351662-71A7-41C9-A225-1111787E3389}" type="presParOf" srcId="{D39D257D-47DE-4F0C-816E-B3479C3D7FB2}" destId="{9D0422F2-B095-47BD-85A0-9F3F4BA9D278}" srcOrd="1" destOrd="0" presId="urn:microsoft.com/office/officeart/2005/8/layout/list1"/>
    <dgm:cxn modelId="{AB56816C-1E18-46D5-9F5B-6FF1F71FAA9F}" type="presParOf" srcId="{E8C06FF8-8C65-45C1-B048-5C61B03EC6DC}" destId="{A19E9AEF-A04B-4771-97D3-B006E423EF4B}" srcOrd="5" destOrd="0" presId="urn:microsoft.com/office/officeart/2005/8/layout/list1"/>
    <dgm:cxn modelId="{39CADD40-12F0-4C34-9F24-37C8CED75DCD}" type="presParOf" srcId="{E8C06FF8-8C65-45C1-B048-5C61B03EC6DC}" destId="{757509D5-75B9-4D02-8542-4073466ACC43}" srcOrd="6" destOrd="0" presId="urn:microsoft.com/office/officeart/2005/8/layout/list1"/>
    <dgm:cxn modelId="{59E13CCC-EFE2-4838-9F2B-F7F885C43FF3}" type="presParOf" srcId="{E8C06FF8-8C65-45C1-B048-5C61B03EC6DC}" destId="{23DC4BF2-C1C3-4CF2-9C8D-81E23A7E1593}" srcOrd="7" destOrd="0" presId="urn:microsoft.com/office/officeart/2005/8/layout/list1"/>
    <dgm:cxn modelId="{74CEC666-E0A5-419C-9A5B-5C90C9F7F15F}" type="presParOf" srcId="{E8C06FF8-8C65-45C1-B048-5C61B03EC6DC}" destId="{277B94B1-62F1-41C5-875F-CE2500265820}" srcOrd="8" destOrd="0" presId="urn:microsoft.com/office/officeart/2005/8/layout/list1"/>
    <dgm:cxn modelId="{8A7F73E0-4BFC-4DCF-8A5D-B1E6EEE8BF02}" type="presParOf" srcId="{277B94B1-62F1-41C5-875F-CE2500265820}" destId="{421DEA80-9FC1-4F21-88A4-10CA6ADDCA63}" srcOrd="0" destOrd="0" presId="urn:microsoft.com/office/officeart/2005/8/layout/list1"/>
    <dgm:cxn modelId="{0E38E7A2-E273-4151-90F4-730C7A0FAEE1}" type="presParOf" srcId="{277B94B1-62F1-41C5-875F-CE2500265820}" destId="{83787EFE-E25E-4CFC-B214-8377C6F78A7D}" srcOrd="1" destOrd="0" presId="urn:microsoft.com/office/officeart/2005/8/layout/list1"/>
    <dgm:cxn modelId="{BC3580A1-EE97-4DB6-AA65-01BE50B8E73A}" type="presParOf" srcId="{E8C06FF8-8C65-45C1-B048-5C61B03EC6DC}" destId="{18D90B77-E604-4F70-8A78-BF39C4328CDB}" srcOrd="9" destOrd="0" presId="urn:microsoft.com/office/officeart/2005/8/layout/list1"/>
    <dgm:cxn modelId="{D1FAD4B3-C8A9-4290-823F-27F93656E97A}" type="presParOf" srcId="{E8C06FF8-8C65-45C1-B048-5C61B03EC6DC}" destId="{8EA177E1-C8B0-4F44-B8AE-0A92833FF68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331A98-907F-4D7F-9CD3-6C02995380DE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436906B-3BB9-4C95-8DEF-B51B86BE6FA1}">
      <dgm:prSet custT="1"/>
      <dgm:spPr/>
      <dgm:t>
        <a:bodyPr/>
        <a:lstStyle/>
        <a:p>
          <a:pPr rtl="0"/>
          <a:r>
            <a:rPr lang="ru-RU" sz="2000" b="1" dirty="0"/>
            <a:t>Подготовка специалистов с высшим образованием по заказу участников кластера – организаций реального сектора</a:t>
          </a:r>
        </a:p>
      </dgm:t>
    </dgm:pt>
    <dgm:pt modelId="{DAAE5EF6-B05B-44DB-BAEF-41944EC0780B}" type="parTrans" cxnId="{24E2F088-6416-48B6-99EF-0F9B56EF2753}">
      <dgm:prSet/>
      <dgm:spPr/>
      <dgm:t>
        <a:bodyPr/>
        <a:lstStyle/>
        <a:p>
          <a:endParaRPr lang="ru-RU"/>
        </a:p>
      </dgm:t>
    </dgm:pt>
    <dgm:pt modelId="{EA4E9052-F7BE-46DD-877A-C7C524DC9790}" type="sibTrans" cxnId="{24E2F088-6416-48B6-99EF-0F9B56EF2753}">
      <dgm:prSet/>
      <dgm:spPr/>
      <dgm:t>
        <a:bodyPr/>
        <a:lstStyle/>
        <a:p>
          <a:endParaRPr lang="ru-RU"/>
        </a:p>
      </dgm:t>
    </dgm:pt>
    <dgm:pt modelId="{FA03BFDC-3521-4257-99ED-21E16E956C70}">
      <dgm:prSet custT="1"/>
      <dgm:spPr/>
      <dgm:t>
        <a:bodyPr/>
        <a:lstStyle/>
        <a:p>
          <a:pPr rtl="0"/>
          <a:r>
            <a:rPr lang="ru-RU" sz="2000" b="1" dirty="0"/>
            <a:t>Организация и проведение программ повышения квалификации и переподготовки по заказу участников кластера по актуальным вопросам экономики, бизнеса и менеджмента</a:t>
          </a:r>
        </a:p>
      </dgm:t>
    </dgm:pt>
    <dgm:pt modelId="{81203030-91AB-4E73-A8B2-046CA4F85C28}" type="parTrans" cxnId="{FD94FABD-4620-4D21-BD40-5D1DFDAEA231}">
      <dgm:prSet/>
      <dgm:spPr/>
      <dgm:t>
        <a:bodyPr/>
        <a:lstStyle/>
        <a:p>
          <a:endParaRPr lang="ru-RU"/>
        </a:p>
      </dgm:t>
    </dgm:pt>
    <dgm:pt modelId="{C386BA1F-4FD5-4E34-8E2A-1F78D480B43F}" type="sibTrans" cxnId="{FD94FABD-4620-4D21-BD40-5D1DFDAEA231}">
      <dgm:prSet/>
      <dgm:spPr/>
      <dgm:t>
        <a:bodyPr/>
        <a:lstStyle/>
        <a:p>
          <a:endParaRPr lang="ru-RU"/>
        </a:p>
      </dgm:t>
    </dgm:pt>
    <dgm:pt modelId="{68EA180A-97F6-4838-95C1-3249BDA22C89}">
      <dgm:prSet custT="1"/>
      <dgm:spPr/>
      <dgm:t>
        <a:bodyPr/>
        <a:lstStyle/>
        <a:p>
          <a:pPr rtl="0"/>
          <a:r>
            <a:rPr lang="ru-RU" sz="2000" b="1"/>
            <a:t>Организация и проведение стартап-мероприятий для студентов и молодых специалистов</a:t>
          </a:r>
          <a:endParaRPr lang="ru-RU" sz="2000" b="1" dirty="0"/>
        </a:p>
      </dgm:t>
    </dgm:pt>
    <dgm:pt modelId="{68228DF3-8DC1-4F10-9E9F-110E6AEFC596}" type="parTrans" cxnId="{94037F07-B9B4-4D9B-ABC5-D722D26AA427}">
      <dgm:prSet/>
      <dgm:spPr/>
      <dgm:t>
        <a:bodyPr/>
        <a:lstStyle/>
        <a:p>
          <a:endParaRPr lang="ru-RU"/>
        </a:p>
      </dgm:t>
    </dgm:pt>
    <dgm:pt modelId="{CE18158F-5D75-45C4-835A-F1A584856BEB}" type="sibTrans" cxnId="{94037F07-B9B4-4D9B-ABC5-D722D26AA427}">
      <dgm:prSet/>
      <dgm:spPr/>
      <dgm:t>
        <a:bodyPr/>
        <a:lstStyle/>
        <a:p>
          <a:endParaRPr lang="ru-RU"/>
        </a:p>
      </dgm:t>
    </dgm:pt>
    <dgm:pt modelId="{BA4FDC5A-43C4-4D23-AAE0-EC7ADC003FF1}">
      <dgm:prSet custT="1"/>
      <dgm:spPr/>
      <dgm:t>
        <a:bodyPr/>
        <a:lstStyle/>
        <a:p>
          <a:pPr rtl="0"/>
          <a:r>
            <a:rPr lang="ru-RU" sz="2000" b="1"/>
            <a:t>Организация предоставления консалтинговых и инжиниринговых услуг для участников кластера</a:t>
          </a:r>
          <a:endParaRPr lang="ru-RU" sz="2000" b="1" dirty="0"/>
        </a:p>
      </dgm:t>
    </dgm:pt>
    <dgm:pt modelId="{347678BB-F531-43F0-9DBC-8231A38F5D7E}" type="parTrans" cxnId="{0B484E76-1C00-49F1-86B8-939ACABB8E0C}">
      <dgm:prSet/>
      <dgm:spPr/>
      <dgm:t>
        <a:bodyPr/>
        <a:lstStyle/>
        <a:p>
          <a:endParaRPr lang="ru-RU"/>
        </a:p>
      </dgm:t>
    </dgm:pt>
    <dgm:pt modelId="{C2B9D17C-66C3-4FC2-83EC-825E2D60A40F}" type="sibTrans" cxnId="{0B484E76-1C00-49F1-86B8-939ACABB8E0C}">
      <dgm:prSet/>
      <dgm:spPr/>
      <dgm:t>
        <a:bodyPr/>
        <a:lstStyle/>
        <a:p>
          <a:endParaRPr lang="ru-RU"/>
        </a:p>
      </dgm:t>
    </dgm:pt>
    <dgm:pt modelId="{7C15D392-E826-4E21-A39B-57C7E9F878AB}">
      <dgm:prSet custT="1"/>
      <dgm:spPr/>
      <dgm:t>
        <a:bodyPr/>
        <a:lstStyle/>
        <a:p>
          <a:pPr rtl="0"/>
          <a:r>
            <a:rPr lang="ru-RU" sz="2000" b="1"/>
            <a:t>Организация и выполнение совместных НИОКТР и инновационных проектов в интересах участников кластера</a:t>
          </a:r>
          <a:endParaRPr lang="ru-RU" sz="2000" b="1" dirty="0"/>
        </a:p>
      </dgm:t>
    </dgm:pt>
    <dgm:pt modelId="{F76EB602-BAF6-4CB3-9ADE-DE3054E45794}" type="parTrans" cxnId="{63D1AE4E-7951-4C7E-BF3A-AE09CB34E6EB}">
      <dgm:prSet/>
      <dgm:spPr/>
      <dgm:t>
        <a:bodyPr/>
        <a:lstStyle/>
        <a:p>
          <a:endParaRPr lang="ru-RU"/>
        </a:p>
      </dgm:t>
    </dgm:pt>
    <dgm:pt modelId="{3C9265A9-7575-4B48-A7D7-1740E5056ABC}" type="sibTrans" cxnId="{63D1AE4E-7951-4C7E-BF3A-AE09CB34E6EB}">
      <dgm:prSet/>
      <dgm:spPr/>
      <dgm:t>
        <a:bodyPr/>
        <a:lstStyle/>
        <a:p>
          <a:endParaRPr lang="ru-RU"/>
        </a:p>
      </dgm:t>
    </dgm:pt>
    <dgm:pt modelId="{8CFE9DB5-518C-4E7A-A1C0-9DA50871B1C9}">
      <dgm:prSet custT="1"/>
      <dgm:spPr/>
      <dgm:t>
        <a:bodyPr/>
        <a:lstStyle/>
        <a:p>
          <a:pPr rtl="0"/>
          <a:r>
            <a:rPr lang="ru-RU" sz="2000" b="1"/>
            <a:t>Организация и выполнение совместных маркетинговых мероприятий в интересах участников кластера</a:t>
          </a:r>
          <a:endParaRPr lang="ru-RU" sz="2000" b="1" dirty="0"/>
        </a:p>
      </dgm:t>
    </dgm:pt>
    <dgm:pt modelId="{B50485EA-1312-4B07-A6B1-F420A514F2A3}" type="parTrans" cxnId="{8022848C-7643-4B58-8D01-47CAD306E820}">
      <dgm:prSet/>
      <dgm:spPr/>
      <dgm:t>
        <a:bodyPr/>
        <a:lstStyle/>
        <a:p>
          <a:endParaRPr lang="ru-RU"/>
        </a:p>
      </dgm:t>
    </dgm:pt>
    <dgm:pt modelId="{AFD0A722-886B-4EB2-8DA2-B0CD785DD981}" type="sibTrans" cxnId="{8022848C-7643-4B58-8D01-47CAD306E820}">
      <dgm:prSet/>
      <dgm:spPr/>
      <dgm:t>
        <a:bodyPr/>
        <a:lstStyle/>
        <a:p>
          <a:endParaRPr lang="ru-RU"/>
        </a:p>
      </dgm:t>
    </dgm:pt>
    <dgm:pt modelId="{81B27AAE-DBE3-4486-BE2D-86BBEA337C99}" type="pres">
      <dgm:prSet presAssocID="{E3331A98-907F-4D7F-9CD3-6C02995380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EDACFA-4C25-42D2-8EF7-1D6C544E98D4}" type="pres">
      <dgm:prSet presAssocID="{F436906B-3BB9-4C95-8DEF-B51B86BE6FA1}" presName="parentText" presStyleLbl="node1" presStyleIdx="0" presStyleCnt="6" custLinFactY="-3477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214F9-4CB2-42F3-ABD6-7710DE75F314}" type="pres">
      <dgm:prSet presAssocID="{EA4E9052-F7BE-46DD-877A-C7C524DC9790}" presName="spacer" presStyleCnt="0"/>
      <dgm:spPr/>
    </dgm:pt>
    <dgm:pt modelId="{E77138F2-6149-4B68-98EC-24A8A5A2F31B}" type="pres">
      <dgm:prSet presAssocID="{FA03BFDC-3521-4257-99ED-21E16E956C70}" presName="parentText" presStyleLbl="node1" presStyleIdx="1" presStyleCnt="6" custLinFactY="-6704" custLinFactNeighborX="13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F1EF3-A47D-4F7E-8C75-8A6C9C6329EB}" type="pres">
      <dgm:prSet presAssocID="{C386BA1F-4FD5-4E34-8E2A-1F78D480B43F}" presName="spacer" presStyleCnt="0"/>
      <dgm:spPr/>
    </dgm:pt>
    <dgm:pt modelId="{D06D17C5-BE80-449B-8439-CC33F8C4BA95}" type="pres">
      <dgm:prSet presAssocID="{68EA180A-97F6-4838-95C1-3249BDA22C89}" presName="parentText" presStyleLbl="node1" presStyleIdx="2" presStyleCnt="6" custLinFactY="-229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3B90F3-5FD7-432A-99C2-450B5D36B4F0}" type="pres">
      <dgm:prSet presAssocID="{CE18158F-5D75-45C4-835A-F1A584856BEB}" presName="spacer" presStyleCnt="0"/>
      <dgm:spPr/>
    </dgm:pt>
    <dgm:pt modelId="{9430B7AE-5871-4D93-A94F-91A0DAB2738C}" type="pres">
      <dgm:prSet presAssocID="{BA4FDC5A-43C4-4D23-AAE0-EC7ADC003FF1}" presName="parentText" presStyleLbl="node1" presStyleIdx="3" presStyleCnt="6" custLinFactNeighborX="-875" custLinFactNeighborY="-499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DEE92-CC45-4EC3-BDDB-F42EFE2E3A36}" type="pres">
      <dgm:prSet presAssocID="{C2B9D17C-66C3-4FC2-83EC-825E2D60A40F}" presName="spacer" presStyleCnt="0"/>
      <dgm:spPr/>
    </dgm:pt>
    <dgm:pt modelId="{E06DA3E8-BB33-4037-BACC-80622855945F}" type="pres">
      <dgm:prSet presAssocID="{7C15D392-E826-4E21-A39B-57C7E9F878AB}" presName="parentText" presStyleLbl="node1" presStyleIdx="4" presStyleCnt="6" custLinFactNeighborX="390" custLinFactNeighborY="-608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017A4-848E-42D6-BEFE-B4730FD5575B}" type="pres">
      <dgm:prSet presAssocID="{3C9265A9-7575-4B48-A7D7-1740E5056ABC}" presName="spacer" presStyleCnt="0"/>
      <dgm:spPr/>
    </dgm:pt>
    <dgm:pt modelId="{85FA9D30-C680-4E6F-8C1E-A1EB91D183F6}" type="pres">
      <dgm:prSet presAssocID="{8CFE9DB5-518C-4E7A-A1C0-9DA50871B1C9}" presName="parentText" presStyleLbl="node1" presStyleIdx="5" presStyleCnt="6" custLinFactY="1773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037F07-B9B4-4D9B-ABC5-D722D26AA427}" srcId="{E3331A98-907F-4D7F-9CD3-6C02995380DE}" destId="{68EA180A-97F6-4838-95C1-3249BDA22C89}" srcOrd="2" destOrd="0" parTransId="{68228DF3-8DC1-4F10-9E9F-110E6AEFC596}" sibTransId="{CE18158F-5D75-45C4-835A-F1A584856BEB}"/>
    <dgm:cxn modelId="{EE62EAB2-44A3-4FDB-8E5D-E4BCFBE9A78A}" type="presOf" srcId="{FA03BFDC-3521-4257-99ED-21E16E956C70}" destId="{E77138F2-6149-4B68-98EC-24A8A5A2F31B}" srcOrd="0" destOrd="0" presId="urn:microsoft.com/office/officeart/2005/8/layout/vList2"/>
    <dgm:cxn modelId="{0D1D3569-08DC-4526-A908-8C392DA5CF42}" type="presOf" srcId="{BA4FDC5A-43C4-4D23-AAE0-EC7ADC003FF1}" destId="{9430B7AE-5871-4D93-A94F-91A0DAB2738C}" srcOrd="0" destOrd="0" presId="urn:microsoft.com/office/officeart/2005/8/layout/vList2"/>
    <dgm:cxn modelId="{FA93EF34-C753-4D45-8FA5-98AEAA7A16C0}" type="presOf" srcId="{8CFE9DB5-518C-4E7A-A1C0-9DA50871B1C9}" destId="{85FA9D30-C680-4E6F-8C1E-A1EB91D183F6}" srcOrd="0" destOrd="0" presId="urn:microsoft.com/office/officeart/2005/8/layout/vList2"/>
    <dgm:cxn modelId="{24E2F088-6416-48B6-99EF-0F9B56EF2753}" srcId="{E3331A98-907F-4D7F-9CD3-6C02995380DE}" destId="{F436906B-3BB9-4C95-8DEF-B51B86BE6FA1}" srcOrd="0" destOrd="0" parTransId="{DAAE5EF6-B05B-44DB-BAEF-41944EC0780B}" sibTransId="{EA4E9052-F7BE-46DD-877A-C7C524DC9790}"/>
    <dgm:cxn modelId="{7A9760EB-5649-49DE-8997-0F838BAA9A1D}" type="presOf" srcId="{68EA180A-97F6-4838-95C1-3249BDA22C89}" destId="{D06D17C5-BE80-449B-8439-CC33F8C4BA95}" srcOrd="0" destOrd="0" presId="urn:microsoft.com/office/officeart/2005/8/layout/vList2"/>
    <dgm:cxn modelId="{151E1F2B-FF4B-4D2B-B790-8067708A39DF}" type="presOf" srcId="{7C15D392-E826-4E21-A39B-57C7E9F878AB}" destId="{E06DA3E8-BB33-4037-BACC-80622855945F}" srcOrd="0" destOrd="0" presId="urn:microsoft.com/office/officeart/2005/8/layout/vList2"/>
    <dgm:cxn modelId="{FD94FABD-4620-4D21-BD40-5D1DFDAEA231}" srcId="{E3331A98-907F-4D7F-9CD3-6C02995380DE}" destId="{FA03BFDC-3521-4257-99ED-21E16E956C70}" srcOrd="1" destOrd="0" parTransId="{81203030-91AB-4E73-A8B2-046CA4F85C28}" sibTransId="{C386BA1F-4FD5-4E34-8E2A-1F78D480B43F}"/>
    <dgm:cxn modelId="{8022848C-7643-4B58-8D01-47CAD306E820}" srcId="{E3331A98-907F-4D7F-9CD3-6C02995380DE}" destId="{8CFE9DB5-518C-4E7A-A1C0-9DA50871B1C9}" srcOrd="5" destOrd="0" parTransId="{B50485EA-1312-4B07-A6B1-F420A514F2A3}" sibTransId="{AFD0A722-886B-4EB2-8DA2-B0CD785DD981}"/>
    <dgm:cxn modelId="{5083C512-C561-48E5-8272-5B6C6CC0CE47}" type="presOf" srcId="{F436906B-3BB9-4C95-8DEF-B51B86BE6FA1}" destId="{40EDACFA-4C25-42D2-8EF7-1D6C544E98D4}" srcOrd="0" destOrd="0" presId="urn:microsoft.com/office/officeart/2005/8/layout/vList2"/>
    <dgm:cxn modelId="{63D1AE4E-7951-4C7E-BF3A-AE09CB34E6EB}" srcId="{E3331A98-907F-4D7F-9CD3-6C02995380DE}" destId="{7C15D392-E826-4E21-A39B-57C7E9F878AB}" srcOrd="4" destOrd="0" parTransId="{F76EB602-BAF6-4CB3-9ADE-DE3054E45794}" sibTransId="{3C9265A9-7575-4B48-A7D7-1740E5056ABC}"/>
    <dgm:cxn modelId="{0B484E76-1C00-49F1-86B8-939ACABB8E0C}" srcId="{E3331A98-907F-4D7F-9CD3-6C02995380DE}" destId="{BA4FDC5A-43C4-4D23-AAE0-EC7ADC003FF1}" srcOrd="3" destOrd="0" parTransId="{347678BB-F531-43F0-9DBC-8231A38F5D7E}" sibTransId="{C2B9D17C-66C3-4FC2-83EC-825E2D60A40F}"/>
    <dgm:cxn modelId="{9DDC625E-30D8-448E-9F9A-198FF178D4AB}" type="presOf" srcId="{E3331A98-907F-4D7F-9CD3-6C02995380DE}" destId="{81B27AAE-DBE3-4486-BE2D-86BBEA337C99}" srcOrd="0" destOrd="0" presId="urn:microsoft.com/office/officeart/2005/8/layout/vList2"/>
    <dgm:cxn modelId="{30E80BE0-5CED-4DB3-B3B1-A0F2A59F5934}" type="presParOf" srcId="{81B27AAE-DBE3-4486-BE2D-86BBEA337C99}" destId="{40EDACFA-4C25-42D2-8EF7-1D6C544E98D4}" srcOrd="0" destOrd="0" presId="urn:microsoft.com/office/officeart/2005/8/layout/vList2"/>
    <dgm:cxn modelId="{ECD460AF-65B6-42C1-8C73-ED42F014E0CD}" type="presParOf" srcId="{81B27AAE-DBE3-4486-BE2D-86BBEA337C99}" destId="{4CF214F9-4CB2-42F3-ABD6-7710DE75F314}" srcOrd="1" destOrd="0" presId="urn:microsoft.com/office/officeart/2005/8/layout/vList2"/>
    <dgm:cxn modelId="{346815F7-53C9-4D0D-8E0E-09572A32E491}" type="presParOf" srcId="{81B27AAE-DBE3-4486-BE2D-86BBEA337C99}" destId="{E77138F2-6149-4B68-98EC-24A8A5A2F31B}" srcOrd="2" destOrd="0" presId="urn:microsoft.com/office/officeart/2005/8/layout/vList2"/>
    <dgm:cxn modelId="{71104D61-583D-467A-AFBA-9EF75A4BD036}" type="presParOf" srcId="{81B27AAE-DBE3-4486-BE2D-86BBEA337C99}" destId="{EC0F1EF3-A47D-4F7E-8C75-8A6C9C6329EB}" srcOrd="3" destOrd="0" presId="urn:microsoft.com/office/officeart/2005/8/layout/vList2"/>
    <dgm:cxn modelId="{2D246727-4885-4DAA-B586-7AB7C2F2A55F}" type="presParOf" srcId="{81B27AAE-DBE3-4486-BE2D-86BBEA337C99}" destId="{D06D17C5-BE80-449B-8439-CC33F8C4BA95}" srcOrd="4" destOrd="0" presId="urn:microsoft.com/office/officeart/2005/8/layout/vList2"/>
    <dgm:cxn modelId="{B149A84D-6982-4FD6-8264-6F69ED319849}" type="presParOf" srcId="{81B27AAE-DBE3-4486-BE2D-86BBEA337C99}" destId="{B33B90F3-5FD7-432A-99C2-450B5D36B4F0}" srcOrd="5" destOrd="0" presId="urn:microsoft.com/office/officeart/2005/8/layout/vList2"/>
    <dgm:cxn modelId="{F33A40FF-3595-4DAC-91F4-9D2B8CAB48E1}" type="presParOf" srcId="{81B27AAE-DBE3-4486-BE2D-86BBEA337C99}" destId="{9430B7AE-5871-4D93-A94F-91A0DAB2738C}" srcOrd="6" destOrd="0" presId="urn:microsoft.com/office/officeart/2005/8/layout/vList2"/>
    <dgm:cxn modelId="{10D20E76-44F3-4502-82FD-4F9F226AE743}" type="presParOf" srcId="{81B27AAE-DBE3-4486-BE2D-86BBEA337C99}" destId="{B3BDEE92-CC45-4EC3-BDDB-F42EFE2E3A36}" srcOrd="7" destOrd="0" presId="urn:microsoft.com/office/officeart/2005/8/layout/vList2"/>
    <dgm:cxn modelId="{E47549F8-6879-41F5-8178-128DBB9D2C48}" type="presParOf" srcId="{81B27AAE-DBE3-4486-BE2D-86BBEA337C99}" destId="{E06DA3E8-BB33-4037-BACC-80622855945F}" srcOrd="8" destOrd="0" presId="urn:microsoft.com/office/officeart/2005/8/layout/vList2"/>
    <dgm:cxn modelId="{2026CE42-38BB-43F3-BC23-5D4CF4F15309}" type="presParOf" srcId="{81B27AAE-DBE3-4486-BE2D-86BBEA337C99}" destId="{5F5017A4-848E-42D6-BEFE-B4730FD5575B}" srcOrd="9" destOrd="0" presId="urn:microsoft.com/office/officeart/2005/8/layout/vList2"/>
    <dgm:cxn modelId="{44620E9D-EBE9-442A-82F9-17AB5F521C8F}" type="presParOf" srcId="{81B27AAE-DBE3-4486-BE2D-86BBEA337C99}" destId="{85FA9D30-C680-4E6F-8C1E-A1EB91D183F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B6D362-FD56-41FE-9073-518F5463445B}">
      <dsp:nvSpPr>
        <dsp:cNvPr id="0" name=""/>
        <dsp:cNvSpPr/>
      </dsp:nvSpPr>
      <dsp:spPr>
        <a:xfrm>
          <a:off x="263266" y="66427"/>
          <a:ext cx="8649756" cy="10456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1180" tIns="333248" rIns="701180" bIns="120904" numCol="1" spcCol="1270" anchor="t" anchorCtr="0">
          <a:noAutofit/>
        </a:bodyPr>
        <a:lstStyle/>
        <a:p>
          <a:pPr marL="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0" kern="1200" dirty="0">
              <a:latin typeface="Arial" pitchFamily="34" charset="0"/>
              <a:cs typeface="Arial" pitchFamily="34" charset="0"/>
            </a:rPr>
            <a:t>совокупность территориально локализованных юридических лиц, </a:t>
          </a:r>
          <a:r>
            <a:rPr lang="en-US" sz="1700" b="0" kern="1200" dirty="0">
              <a:latin typeface="Arial" pitchFamily="34" charset="0"/>
              <a:cs typeface="Arial" pitchFamily="34" charset="0"/>
            </a:rPr>
            <a:t/>
          </a:r>
          <a:br>
            <a:rPr lang="en-US" sz="1700" b="0" kern="1200" dirty="0">
              <a:latin typeface="Arial" pitchFamily="34" charset="0"/>
              <a:cs typeface="Arial" pitchFamily="34" charset="0"/>
            </a:rPr>
          </a:br>
          <a:r>
            <a:rPr lang="ru-RU" sz="1700" b="0" kern="1200" dirty="0">
              <a:latin typeface="Arial" pitchFamily="34" charset="0"/>
              <a:cs typeface="Arial" pitchFamily="34" charset="0"/>
            </a:rPr>
            <a:t>а также ИП, взаимодействующих между собой на договорной основе и участвующих в процессе создания добавленной стоимости</a:t>
          </a:r>
        </a:p>
      </dsp:txBody>
      <dsp:txXfrm>
        <a:off x="263266" y="66427"/>
        <a:ext cx="8649756" cy="1045674"/>
      </dsp:txXfrm>
    </dsp:sp>
    <dsp:sp modelId="{3C061748-56C5-4A88-BF65-ED34295721E6}">
      <dsp:nvSpPr>
        <dsp:cNvPr id="0" name=""/>
        <dsp:cNvSpPr/>
      </dsp:nvSpPr>
      <dsp:spPr>
        <a:xfrm>
          <a:off x="628835" y="0"/>
          <a:ext cx="7019076" cy="4323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9039" tIns="0" rIns="23903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>
              <a:latin typeface="Arial" pitchFamily="34" charset="0"/>
              <a:cs typeface="Arial" pitchFamily="34" charset="0"/>
            </a:rPr>
            <a:t>кластер</a:t>
          </a:r>
        </a:p>
      </dsp:txBody>
      <dsp:txXfrm>
        <a:off x="649942" y="21107"/>
        <a:ext cx="6976862" cy="390166"/>
      </dsp:txXfrm>
    </dsp:sp>
    <dsp:sp modelId="{E1115188-0BE1-4D60-9832-1567BC1CF626}">
      <dsp:nvSpPr>
        <dsp:cNvPr id="0" name=""/>
        <dsp:cNvSpPr/>
      </dsp:nvSpPr>
      <dsp:spPr>
        <a:xfrm>
          <a:off x="268777" y="3405604"/>
          <a:ext cx="8667554" cy="11253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1180" tIns="333248" rIns="701180" bIns="120904" numCol="1" spcCol="1270" anchor="t" anchorCtr="0">
          <a:noAutofit/>
        </a:bodyPr>
        <a:lstStyle/>
        <a:p>
          <a:pPr marL="0" lvl="1" indent="-171450" algn="just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700" b="0" kern="1200" dirty="0">
              <a:latin typeface="Arial" pitchFamily="34" charset="0"/>
              <a:cs typeface="Arial" pitchFamily="34" charset="0"/>
            </a:rPr>
            <a:t>документ, содержащий комплекс мероприятий, порядок действий, сроки и ресурсы, необходимые для формирования и развития кластера, а также ожидаемые результаты от его реализации</a:t>
          </a:r>
          <a:endParaRPr lang="ru-RU" sz="1700" b="1" kern="1200" dirty="0"/>
        </a:p>
      </dsp:txBody>
      <dsp:txXfrm>
        <a:off x="268777" y="3405604"/>
        <a:ext cx="8667554" cy="1125318"/>
      </dsp:txXfrm>
    </dsp:sp>
    <dsp:sp modelId="{76967387-1A83-4CFA-9F1D-1BD88570E6D3}">
      <dsp:nvSpPr>
        <dsp:cNvPr id="0" name=""/>
        <dsp:cNvSpPr/>
      </dsp:nvSpPr>
      <dsp:spPr>
        <a:xfrm>
          <a:off x="648101" y="3333628"/>
          <a:ext cx="7071503" cy="352482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9039" tIns="0" rIns="23903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>
              <a:latin typeface="Arial" pitchFamily="34" charset="0"/>
              <a:cs typeface="Arial" pitchFamily="34" charset="0"/>
            </a:rPr>
            <a:t>кластерный проект</a:t>
          </a:r>
          <a:endParaRPr lang="ru-RU" sz="2200" kern="1200" dirty="0"/>
        </a:p>
      </dsp:txBody>
      <dsp:txXfrm>
        <a:off x="665308" y="3350835"/>
        <a:ext cx="7037089" cy="318068"/>
      </dsp:txXfrm>
    </dsp:sp>
    <dsp:sp modelId="{7EA9647C-F17A-4C2C-87E4-95EA475C297E}">
      <dsp:nvSpPr>
        <dsp:cNvPr id="0" name=""/>
        <dsp:cNvSpPr/>
      </dsp:nvSpPr>
      <dsp:spPr>
        <a:xfrm>
          <a:off x="268777" y="1413310"/>
          <a:ext cx="8627621" cy="18477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1180" tIns="333248" rIns="701180" bIns="120904" numCol="1" spcCol="1270" anchor="t" anchorCtr="0">
          <a:noAutofit/>
        </a:bodyPr>
        <a:lstStyle/>
        <a:p>
          <a:pPr marL="0" lvl="1" indent="-171450" algn="just" defTabSz="755650">
            <a:lnSpc>
              <a:spcPts val="18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>
              <a:latin typeface="Arial" pitchFamily="34" charset="0"/>
              <a:cs typeface="Arial" pitchFamily="34" charset="0"/>
            </a:rPr>
            <a:t>совокупность территориально локализованных юридических лиц и (или) ИП, взаимодействующих между собой на основе производственно-технологических, научно-технических и коммерческих связей и осуществляющих инновационную деятельность, направленную на разработку и производство инновационной и высокотехнологичной (наукоемкой) продукции</a:t>
          </a:r>
          <a:endParaRPr lang="ru-RU" sz="1700" b="0" kern="1200" dirty="0">
            <a:latin typeface="Arial" pitchFamily="34" charset="0"/>
            <a:cs typeface="Arial" pitchFamily="34" charset="0"/>
          </a:endParaRPr>
        </a:p>
      </dsp:txBody>
      <dsp:txXfrm>
        <a:off x="268777" y="1413310"/>
        <a:ext cx="8627621" cy="1847727"/>
      </dsp:txXfrm>
    </dsp:sp>
    <dsp:sp modelId="{1F29B112-9C8B-4B4D-91E5-33507EF9FC79}">
      <dsp:nvSpPr>
        <dsp:cNvPr id="0" name=""/>
        <dsp:cNvSpPr/>
      </dsp:nvSpPr>
      <dsp:spPr>
        <a:xfrm>
          <a:off x="576398" y="1290561"/>
          <a:ext cx="7103124" cy="408726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9039" tIns="0" rIns="23903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err="1">
              <a:latin typeface="Arial" pitchFamily="34" charset="0"/>
              <a:cs typeface="Arial" pitchFamily="34" charset="0"/>
            </a:rPr>
            <a:t>инновационно</a:t>
          </a:r>
          <a:r>
            <a:rPr lang="ru-RU" sz="2200" b="1" i="1" kern="1200" dirty="0">
              <a:latin typeface="Arial" pitchFamily="34" charset="0"/>
              <a:cs typeface="Arial" pitchFamily="34" charset="0"/>
            </a:rPr>
            <a:t>-промышленный кластер (ИПК)</a:t>
          </a:r>
        </a:p>
      </dsp:txBody>
      <dsp:txXfrm>
        <a:off x="596350" y="1310513"/>
        <a:ext cx="7063220" cy="368822"/>
      </dsp:txXfrm>
    </dsp:sp>
    <dsp:sp modelId="{0363B83C-37BD-498D-8E7F-82410BA1F759}">
      <dsp:nvSpPr>
        <dsp:cNvPr id="0" name=""/>
        <dsp:cNvSpPr/>
      </dsp:nvSpPr>
      <dsp:spPr>
        <a:xfrm>
          <a:off x="340602" y="4669714"/>
          <a:ext cx="8628073" cy="13013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1180" tIns="333248" rIns="701180" bIns="120904" numCol="1" spcCol="1270" anchor="t" anchorCtr="0">
          <a:noAutofit/>
        </a:bodyPr>
        <a:lstStyle/>
        <a:p>
          <a:pPr marL="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0" kern="1200" dirty="0">
              <a:latin typeface="Arial" pitchFamily="34" charset="0"/>
              <a:cs typeface="Arial" pitchFamily="34" charset="0"/>
            </a:rPr>
            <a:t>создаваемое или определяемое участниками кластера юридическое лицо для достижения общих целей, обеспечивающее реализацию кластерного проекта и осуществляющее управление и эксплуатацию специализированной инфраструктуры кластерного развития.</a:t>
          </a:r>
          <a:endParaRPr lang="ru-RU" sz="1300" kern="1200" dirty="0"/>
        </a:p>
      </dsp:txBody>
      <dsp:txXfrm>
        <a:off x="340602" y="4669714"/>
        <a:ext cx="8628073" cy="1301371"/>
      </dsp:txXfrm>
    </dsp:sp>
    <dsp:sp modelId="{7E3F59F5-33D9-460B-B426-86FF11AFBFD6}">
      <dsp:nvSpPr>
        <dsp:cNvPr id="0" name=""/>
        <dsp:cNvSpPr/>
      </dsp:nvSpPr>
      <dsp:spPr>
        <a:xfrm>
          <a:off x="700840" y="4573833"/>
          <a:ext cx="7061574" cy="383996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9039" tIns="0" rIns="23903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>
              <a:latin typeface="Arial" pitchFamily="34" charset="0"/>
              <a:cs typeface="Arial" pitchFamily="34" charset="0"/>
            </a:rPr>
            <a:t>организация кластерного развития (ОКР) </a:t>
          </a:r>
          <a:endParaRPr lang="ru-RU" sz="2000" kern="1200" dirty="0"/>
        </a:p>
      </dsp:txBody>
      <dsp:txXfrm>
        <a:off x="719585" y="4592578"/>
        <a:ext cx="7024084" cy="3465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B0BD3-2F66-4406-BE79-A0356E97226E}">
      <dsp:nvSpPr>
        <dsp:cNvPr id="0" name=""/>
        <dsp:cNvSpPr/>
      </dsp:nvSpPr>
      <dsp:spPr>
        <a:xfrm>
          <a:off x="82352" y="4011924"/>
          <a:ext cx="3711979" cy="9312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/>
            <a:t>Рациональное соотношение кооперации и конкуренции</a:t>
          </a:r>
          <a:endParaRPr lang="be-BY" sz="1900" b="1" kern="1200" dirty="0"/>
        </a:p>
      </dsp:txBody>
      <dsp:txXfrm>
        <a:off x="82352" y="4128329"/>
        <a:ext cx="3362765" cy="698427"/>
      </dsp:txXfrm>
    </dsp:sp>
    <dsp:sp modelId="{D40ADCCD-5F8C-4FF5-BEAC-676E54CBBD17}">
      <dsp:nvSpPr>
        <dsp:cNvPr id="0" name=""/>
        <dsp:cNvSpPr/>
      </dsp:nvSpPr>
      <dsp:spPr>
        <a:xfrm>
          <a:off x="4011449" y="3838279"/>
          <a:ext cx="4246290" cy="15520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itchFamily="34" charset="0"/>
              <a:cs typeface="Arial" pitchFamily="34" charset="0"/>
            </a:rPr>
            <a:t>реализация субъектами хозяйствования  совместных проектов во взаимовыгодных сферах деятельности наряду с сохранением конкурентных отношений в прочих сферах деятельности</a:t>
          </a:r>
          <a:endParaRPr lang="be-BY" sz="1600" kern="1200" dirty="0"/>
        </a:p>
      </dsp:txBody>
      <dsp:txXfrm>
        <a:off x="4087212" y="3914042"/>
        <a:ext cx="4094764" cy="1400477"/>
      </dsp:txXfrm>
    </dsp:sp>
    <dsp:sp modelId="{372BE3C3-7245-4F81-92F5-07509F33909E}">
      <dsp:nvSpPr>
        <dsp:cNvPr id="0" name=""/>
        <dsp:cNvSpPr/>
      </dsp:nvSpPr>
      <dsp:spPr>
        <a:xfrm rot="10800000" flipH="1" flipV="1">
          <a:off x="82335" y="2915278"/>
          <a:ext cx="3690628" cy="7936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/>
            <a:t>Территориальная локализация</a:t>
          </a:r>
          <a:endParaRPr lang="be-BY" sz="1900" b="1" kern="1200" dirty="0"/>
        </a:p>
      </dsp:txBody>
      <dsp:txXfrm rot="-10800000">
        <a:off x="82335" y="3014482"/>
        <a:ext cx="3393017" cy="595222"/>
      </dsp:txXfrm>
    </dsp:sp>
    <dsp:sp modelId="{A15DA5A6-C82A-4F5D-A014-D3A901624247}">
      <dsp:nvSpPr>
        <dsp:cNvPr id="0" name=""/>
        <dsp:cNvSpPr/>
      </dsp:nvSpPr>
      <dsp:spPr>
        <a:xfrm>
          <a:off x="4011415" y="2695259"/>
          <a:ext cx="4304920" cy="99055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Arial" pitchFamily="34" charset="0"/>
              <a:cs typeface="Arial" pitchFamily="34" charset="0"/>
            </a:rPr>
            <a:t>концентрация значительного количества участников кластера на территории одного региона (области, района, города)</a:t>
          </a:r>
          <a:endParaRPr lang="be-BY" sz="1600" kern="1200" dirty="0"/>
        </a:p>
      </dsp:txBody>
      <dsp:txXfrm>
        <a:off x="4059770" y="2743614"/>
        <a:ext cx="4208210" cy="893849"/>
      </dsp:txXfrm>
    </dsp:sp>
    <dsp:sp modelId="{585AE2A1-DE87-47FD-AAFD-188CAAF78426}">
      <dsp:nvSpPr>
        <dsp:cNvPr id="0" name=""/>
        <dsp:cNvSpPr/>
      </dsp:nvSpPr>
      <dsp:spPr>
        <a:xfrm>
          <a:off x="131120" y="394995"/>
          <a:ext cx="3666024" cy="77583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/>
            <a:t>Добровольное участие в кластере</a:t>
          </a:r>
          <a:endParaRPr lang="be-BY" sz="1900" b="1" kern="1200" dirty="0"/>
        </a:p>
      </dsp:txBody>
      <dsp:txXfrm>
        <a:off x="131120" y="491975"/>
        <a:ext cx="3375086" cy="581877"/>
      </dsp:txXfrm>
    </dsp:sp>
    <dsp:sp modelId="{1456E254-D6CD-4245-B140-C5BF78195316}">
      <dsp:nvSpPr>
        <dsp:cNvPr id="0" name=""/>
        <dsp:cNvSpPr/>
      </dsp:nvSpPr>
      <dsp:spPr>
        <a:xfrm>
          <a:off x="3975593" y="123500"/>
          <a:ext cx="4465016" cy="1197901"/>
        </a:xfrm>
        <a:prstGeom prst="flowChartAlternateProces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itchFamily="34" charset="0"/>
              <a:cs typeface="Arial" pitchFamily="34" charset="0"/>
            </a:rPr>
            <a:t>самостоятельное принятие решения каждым участником кластера о вхождении в состав кластера и осуществлении совместной  деятельности</a:t>
          </a:r>
          <a:endParaRPr lang="be-BY" sz="1600" kern="1200" dirty="0">
            <a:latin typeface="Arial" pitchFamily="34" charset="0"/>
            <a:cs typeface="Arial" pitchFamily="34" charset="0"/>
          </a:endParaRPr>
        </a:p>
      </dsp:txBody>
      <dsp:txXfrm>
        <a:off x="4034069" y="181976"/>
        <a:ext cx="4348064" cy="1080949"/>
      </dsp:txXfrm>
    </dsp:sp>
    <dsp:sp modelId="{B8249EE7-17A9-4A21-B504-D9018E3F79AA}">
      <dsp:nvSpPr>
        <dsp:cNvPr id="0" name=""/>
        <dsp:cNvSpPr/>
      </dsp:nvSpPr>
      <dsp:spPr>
        <a:xfrm>
          <a:off x="82352" y="1691136"/>
          <a:ext cx="3708421" cy="6858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/>
            <a:t>Самоорганизация</a:t>
          </a:r>
          <a:endParaRPr lang="be-BY" sz="1900" b="1" kern="1200" dirty="0"/>
        </a:p>
      </dsp:txBody>
      <dsp:txXfrm>
        <a:off x="82352" y="1776867"/>
        <a:ext cx="3451228" cy="514386"/>
      </dsp:txXfrm>
    </dsp:sp>
    <dsp:sp modelId="{B0938898-D3A5-4BC3-A446-5094575ECA0A}">
      <dsp:nvSpPr>
        <dsp:cNvPr id="0" name=""/>
        <dsp:cNvSpPr/>
      </dsp:nvSpPr>
      <dsp:spPr>
        <a:xfrm rot="10800000" flipV="1">
          <a:off x="3939975" y="1409379"/>
          <a:ext cx="4469151" cy="11379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Arial" pitchFamily="34" charset="0"/>
              <a:cs typeface="Arial" pitchFamily="34" charset="0"/>
            </a:rPr>
            <a:t>самостоятельный выбор форм организации кластера, направлений сотрудничества, определение и реализация стратегии развития кластера</a:t>
          </a:r>
          <a:endParaRPr lang="be-BY" sz="1600" kern="1200" dirty="0"/>
        </a:p>
      </dsp:txBody>
      <dsp:txXfrm rot="-10800000">
        <a:off x="3995524" y="1464928"/>
        <a:ext cx="4358053" cy="10268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38CA2-385D-4D03-86CC-350491F1AA39}" type="datetimeFigureOut">
              <a:rPr lang="be-BY" smtClean="0"/>
              <a:pPr/>
              <a:t>02.02.2021</a:t>
            </a:fld>
            <a:endParaRPr lang="be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e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D3616-E629-462F-A01A-00BEC1DFB3A2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239083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1449C2-F755-4FF5-9615-51FC4E398A90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410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3616-E629-462F-A01A-00BEC1DFB3A2}" type="slidenum">
              <a:rPr lang="be-BY" smtClean="0"/>
              <a:pPr/>
              <a:t>3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701743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68A1-92D4-491F-B3B3-8AAEADCC00C3}" type="datetimeFigureOut">
              <a:rPr lang="be-BY" smtClean="0"/>
              <a:pPr/>
              <a:t>02.02.2021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C1EB-0B5A-4E7F-B35C-34623E7349E4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68A1-92D4-491F-B3B3-8AAEADCC00C3}" type="datetimeFigureOut">
              <a:rPr lang="be-BY" smtClean="0"/>
              <a:pPr/>
              <a:t>02.02.2021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C1EB-0B5A-4E7F-B35C-34623E7349E4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68A1-92D4-491F-B3B3-8AAEADCC00C3}" type="datetimeFigureOut">
              <a:rPr lang="be-BY" smtClean="0"/>
              <a:pPr/>
              <a:t>02.02.2021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C1EB-0B5A-4E7F-B35C-34623E7349E4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68A1-92D4-491F-B3B3-8AAEADCC00C3}" type="datetimeFigureOut">
              <a:rPr lang="be-BY" smtClean="0"/>
              <a:pPr/>
              <a:t>02.02.2021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C1EB-0B5A-4E7F-B35C-34623E7349E4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68A1-92D4-491F-B3B3-8AAEADCC00C3}" type="datetimeFigureOut">
              <a:rPr lang="be-BY" smtClean="0"/>
              <a:pPr/>
              <a:t>02.02.2021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C1EB-0B5A-4E7F-B35C-34623E7349E4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68A1-92D4-491F-B3B3-8AAEADCC00C3}" type="datetimeFigureOut">
              <a:rPr lang="be-BY" smtClean="0"/>
              <a:pPr/>
              <a:t>02.02.2021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C1EB-0B5A-4E7F-B35C-34623E7349E4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68A1-92D4-491F-B3B3-8AAEADCC00C3}" type="datetimeFigureOut">
              <a:rPr lang="be-BY" smtClean="0"/>
              <a:pPr/>
              <a:t>02.02.2021</a:t>
            </a:fld>
            <a:endParaRPr lang="be-BY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C1EB-0B5A-4E7F-B35C-34623E7349E4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68A1-92D4-491F-B3B3-8AAEADCC00C3}" type="datetimeFigureOut">
              <a:rPr lang="be-BY" smtClean="0"/>
              <a:pPr/>
              <a:t>02.02.2021</a:t>
            </a:fld>
            <a:endParaRPr lang="be-BY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C1EB-0B5A-4E7F-B35C-34623E7349E4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68A1-92D4-491F-B3B3-8AAEADCC00C3}" type="datetimeFigureOut">
              <a:rPr lang="be-BY" smtClean="0"/>
              <a:pPr/>
              <a:t>02.02.2021</a:t>
            </a:fld>
            <a:endParaRPr lang="be-BY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C1EB-0B5A-4E7F-B35C-34623E7349E4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68A1-92D4-491F-B3B3-8AAEADCC00C3}" type="datetimeFigureOut">
              <a:rPr lang="be-BY" smtClean="0"/>
              <a:pPr/>
              <a:t>02.02.2021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C1EB-0B5A-4E7F-B35C-34623E7349E4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68A1-92D4-491F-B3B3-8AAEADCC00C3}" type="datetimeFigureOut">
              <a:rPr lang="be-BY" smtClean="0"/>
              <a:pPr/>
              <a:t>02.02.2021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C1EB-0B5A-4E7F-B35C-34623E7349E4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7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868A1-92D4-491F-B3B3-8AAEADCC00C3}" type="datetimeFigureOut">
              <a:rPr lang="be-BY" smtClean="0"/>
              <a:pPr/>
              <a:t>02.02.2021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CC1EB-0B5A-4E7F-B35C-34623E7349E4}" type="slidenum">
              <a:rPr lang="be-BY" smtClean="0"/>
              <a:pPr/>
              <a:t>‹#›</a:t>
            </a:fld>
            <a:endParaRPr lang="be-B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1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1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740" y="3356992"/>
            <a:ext cx="7596188" cy="1851100"/>
          </a:xfrm>
        </p:spPr>
        <p:txBody>
          <a:bodyPr>
            <a:normAutofit fontScale="90000"/>
          </a:bodyPr>
          <a:lstStyle/>
          <a:p>
            <a:pPr>
              <a:lnSpc>
                <a:spcPts val="3600"/>
              </a:lnSpc>
              <a:defRPr/>
            </a:pP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Правовые формы и принципы функционирования кластера </a:t>
            </a:r>
            <a:r>
              <a:rPr lang="ru-RU" sz="31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>
                <a:latin typeface="Arial" pitchFamily="34" charset="0"/>
                <a:cs typeface="Arial" pitchFamily="34" charset="0"/>
              </a:rPr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</a:br>
            <a:endParaRPr lang="ru-RU" sz="22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2" descr="C:\Documents and Settings\1505\Рабочий стол\здание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0952" y="1827213"/>
            <a:ext cx="358140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" descr="E:\Стиль презентаций\6Презентация_Fonts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56700" cy="16684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183235" y="620688"/>
            <a:ext cx="4476997" cy="1165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 altLang="ru-RU" sz="2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be-BY" altLang="ru-RU" sz="2400" b="1" dirty="0">
                <a:latin typeface="Arial" pitchFamily="34" charset="0"/>
                <a:cs typeface="Arial" pitchFamily="34" charset="0"/>
              </a:rPr>
              <a:t>ФОРМЫ ОРГАНИЗАЦИИ КЛАСТЕРА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be-BY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643704" y="1942743"/>
            <a:ext cx="1285884" cy="1588"/>
          </a:xfrm>
          <a:prstGeom prst="straightConnector1">
            <a:avLst/>
          </a:prstGeom>
          <a:ln w="38100">
            <a:solidFill>
              <a:schemeClr val="tx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287441" y="1300595"/>
            <a:ext cx="785818" cy="1588"/>
          </a:xfrm>
          <a:prstGeom prst="line">
            <a:avLst/>
          </a:prstGeom>
          <a:ln w="381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755267" y="1320785"/>
            <a:ext cx="571504" cy="1588"/>
          </a:xfrm>
          <a:prstGeom prst="line">
            <a:avLst/>
          </a:prstGeom>
          <a:ln w="381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197484" y="2636912"/>
            <a:ext cx="2428892" cy="100013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Простая</a:t>
            </a:r>
            <a:endParaRPr lang="be-BY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39916" y="2471330"/>
            <a:ext cx="2500330" cy="107157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Сложная</a:t>
            </a:r>
            <a:endParaRPr lang="be-BY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7358082" y="1322373"/>
            <a:ext cx="1588" cy="1106495"/>
          </a:xfrm>
          <a:prstGeom prst="straightConnector1">
            <a:avLst/>
          </a:prstGeom>
          <a:ln w="38100">
            <a:solidFill>
              <a:schemeClr val="tx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4643438" y="2928934"/>
            <a:ext cx="1588" cy="1505276"/>
          </a:xfrm>
          <a:prstGeom prst="straightConnector1">
            <a:avLst/>
          </a:prstGeom>
          <a:ln w="38100">
            <a:solidFill>
              <a:schemeClr val="tx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8498808" y="2928934"/>
            <a:ext cx="12302" cy="1868218"/>
          </a:xfrm>
          <a:prstGeom prst="straightConnector1">
            <a:avLst/>
          </a:prstGeom>
          <a:ln w="38100">
            <a:solidFill>
              <a:schemeClr val="tx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714876" y="2928934"/>
            <a:ext cx="571504" cy="1588"/>
          </a:xfrm>
          <a:prstGeom prst="line">
            <a:avLst/>
          </a:prstGeom>
          <a:ln w="381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786710" y="2928934"/>
            <a:ext cx="724400" cy="0"/>
          </a:xfrm>
          <a:prstGeom prst="line">
            <a:avLst/>
          </a:prstGeom>
          <a:ln w="381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3786182" y="4797152"/>
            <a:ext cx="2428892" cy="100013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Создание СОЮЗА или АССОЦИАЦИИ</a:t>
            </a:r>
            <a:endParaRPr lang="be-BY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516216" y="4789218"/>
            <a:ext cx="2428892" cy="123097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Создание организации кластерного развития (ОКР)</a:t>
            </a:r>
            <a:endParaRPr lang="be-BY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926" y="3356992"/>
            <a:ext cx="2952328" cy="15841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405886" y="3355654"/>
            <a:ext cx="2952328" cy="10785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3429000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координация действий участников кластера на уровне владельцев (руководителей) субъектов хозяйствования </a:t>
            </a:r>
          </a:p>
          <a:p>
            <a:pPr>
              <a:lnSpc>
                <a:spcPts val="1800"/>
              </a:lnSpc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в Совете кластера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14766" y="3356992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высокая степень интеграции участников кластера, создание отдельной организации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62371" y="4452152"/>
            <a:ext cx="1676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1 вариант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8719" y="4419886"/>
            <a:ext cx="1676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2 вариант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C67EFF33-A443-4DB9-9890-1F785E58F0FB}"/>
              </a:ext>
            </a:extLst>
          </p:cNvPr>
          <p:cNvSpPr txBox="1">
            <a:spLocks/>
          </p:cNvSpPr>
          <p:nvPr/>
        </p:nvSpPr>
        <p:spPr>
          <a:xfrm>
            <a:off x="428596" y="112952"/>
            <a:ext cx="8229600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ГОСУДАРСТВЕННАЯ КЛАСТЕРНАЯ ПОЛИТИКА РЕСПУБЛИКИ БЕЛАРУСЬ</a:t>
            </a:r>
            <a:endParaRPr lang="be-BY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4">
            <a:extLst>
              <a:ext uri="{FF2B5EF4-FFF2-40B4-BE49-F238E27FC236}">
                <a16:creationId xmlns="" xmlns:a16="http://schemas.microsoft.com/office/drawing/2014/main" id="{214CC8B2-8533-45F5-9F2C-AFEB24391410}"/>
              </a:ext>
            </a:extLst>
          </p:cNvPr>
          <p:cNvSpPr/>
          <p:nvPr/>
        </p:nvSpPr>
        <p:spPr>
          <a:xfrm>
            <a:off x="251520" y="1196752"/>
            <a:ext cx="8319868" cy="1621344"/>
          </a:xfrm>
          <a:prstGeom prst="rect">
            <a:avLst/>
          </a:prstGeom>
          <a:solidFill>
            <a:srgbClr val="E3B4F2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CF699A9-7670-4DC3-A44E-4A14D01936F1}"/>
              </a:ext>
            </a:extLst>
          </p:cNvPr>
          <p:cNvSpPr/>
          <p:nvPr/>
        </p:nvSpPr>
        <p:spPr>
          <a:xfrm>
            <a:off x="251520" y="1268760"/>
            <a:ext cx="83198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составная часть государственной социально-экономической политики, представляющая собой комплекс осуществляемых государством организационных, экономических и правовых мер, направленных на формирование и развитие кластеров в целях повышения конкурентоспособности национальной экономики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75A0A09F-0D9D-43C9-87BB-C5A5CC18C3D2}"/>
              </a:ext>
            </a:extLst>
          </p:cNvPr>
          <p:cNvSpPr/>
          <p:nvPr/>
        </p:nvSpPr>
        <p:spPr>
          <a:xfrm>
            <a:off x="755575" y="3967483"/>
            <a:ext cx="5864283" cy="623241"/>
          </a:xfrm>
          <a:prstGeom prst="roundRect">
            <a:avLst>
              <a:gd name="adj" fmla="val 9132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" lvl="1"/>
            <a:endParaRPr lang="en-US" sz="165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4" name="Rounded Rectangle 10">
            <a:extLst>
              <a:ext uri="{FF2B5EF4-FFF2-40B4-BE49-F238E27FC236}">
                <a16:creationId xmlns="" xmlns:a16="http://schemas.microsoft.com/office/drawing/2014/main" id="{1224DC4A-4162-49D9-BAF6-E22FE0E00FF0}"/>
              </a:ext>
            </a:extLst>
          </p:cNvPr>
          <p:cNvSpPr/>
          <p:nvPr/>
        </p:nvSpPr>
        <p:spPr>
          <a:xfrm>
            <a:off x="1154078" y="4727201"/>
            <a:ext cx="6692374" cy="623241"/>
          </a:xfrm>
          <a:prstGeom prst="roundRect">
            <a:avLst>
              <a:gd name="adj" fmla="val 9132"/>
            </a:avLst>
          </a:prstGeom>
          <a:solidFill>
            <a:srgbClr val="66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ounded Rectangle 10">
            <a:extLst>
              <a:ext uri="{FF2B5EF4-FFF2-40B4-BE49-F238E27FC236}">
                <a16:creationId xmlns="" xmlns:a16="http://schemas.microsoft.com/office/drawing/2014/main" id="{E1239841-4D00-477A-99BF-A8E4D2F3E495}"/>
              </a:ext>
            </a:extLst>
          </p:cNvPr>
          <p:cNvSpPr/>
          <p:nvPr/>
        </p:nvSpPr>
        <p:spPr>
          <a:xfrm>
            <a:off x="1689653" y="5510009"/>
            <a:ext cx="7208227" cy="623241"/>
          </a:xfrm>
          <a:prstGeom prst="roundRect">
            <a:avLst>
              <a:gd name="adj" fmla="val 9132"/>
            </a:avLst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748E3BC-2587-4FD9-A47C-508E96C4E6B0}"/>
              </a:ext>
            </a:extLst>
          </p:cNvPr>
          <p:cNvSpPr txBox="1"/>
          <p:nvPr/>
        </p:nvSpPr>
        <p:spPr>
          <a:xfrm>
            <a:off x="162980" y="3036713"/>
            <a:ext cx="4248472" cy="902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 государственной кластерной политики:</a:t>
            </a:r>
            <a:endParaRPr lang="x-none" sz="2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37CE7CA3-9EFB-4B34-A375-B8EADD079B2B}"/>
              </a:ext>
            </a:extLst>
          </p:cNvPr>
          <p:cNvSpPr/>
          <p:nvPr/>
        </p:nvSpPr>
        <p:spPr>
          <a:xfrm>
            <a:off x="1689654" y="5458078"/>
            <a:ext cx="7484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</a:rPr>
              <a:t>обеспечение системной интеграции кластерной модели развития в существующий механизм хозяйствования и управления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975FB8D3-EFFF-4B14-BD38-667D1A7A9CC8}"/>
              </a:ext>
            </a:extLst>
          </p:cNvPr>
          <p:cNvSpPr/>
          <p:nvPr/>
        </p:nvSpPr>
        <p:spPr>
          <a:xfrm>
            <a:off x="755576" y="3921303"/>
            <a:ext cx="58642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</a:rPr>
              <a:t>содействие в разработке кластерных инициатив и проектов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DD750C1E-6249-4EDB-9DE9-A1F943E94DC1}"/>
              </a:ext>
            </a:extLst>
          </p:cNvPr>
          <p:cNvSpPr/>
          <p:nvPr/>
        </p:nvSpPr>
        <p:spPr>
          <a:xfrm>
            <a:off x="428596" y="4791614"/>
            <a:ext cx="7484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</a:rPr>
              <a:t>государственная поддержка кластерных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242581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D237A708-8823-4D85-83D3-731DA798EC0B}"/>
              </a:ext>
            </a:extLst>
          </p:cNvPr>
          <p:cNvSpPr txBox="1">
            <a:spLocks/>
          </p:cNvSpPr>
          <p:nvPr/>
        </p:nvSpPr>
        <p:spPr>
          <a:xfrm>
            <a:off x="428596" y="112952"/>
            <a:ext cx="8229600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СТРАТЕГИЯ ДЕЙСТВИЙ В ОБЛАСТИ КЛАСТЕРНОГО РАЗВИТИЯ РЕСПУБЛИКИ БЕЛАРУСЬ </a:t>
            </a:r>
            <a:endParaRPr lang="be-BY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4266AEE7-F8EA-4542-BF7D-A86F6B94FB01}"/>
              </a:ext>
            </a:extLst>
          </p:cNvPr>
          <p:cNvSpPr txBox="1"/>
          <p:nvPr/>
        </p:nvSpPr>
        <p:spPr>
          <a:xfrm>
            <a:off x="1346530" y="114613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endParaRPr lang="x-none" sz="2000" b="1" dirty="0">
              <a:solidFill>
                <a:srgbClr val="66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776C2799-2871-45D9-959B-50250D6189D7}"/>
              </a:ext>
            </a:extLst>
          </p:cNvPr>
          <p:cNvSpPr txBox="1"/>
          <p:nvPr/>
        </p:nvSpPr>
        <p:spPr>
          <a:xfrm>
            <a:off x="2488469" y="1406691"/>
            <a:ext cx="5972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системной интеграции науки, образования и реального сектора на основе кластерной модели развития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Прямоугольник: скругленные углы 91">
            <a:extLst>
              <a:ext uri="{FF2B5EF4-FFF2-40B4-BE49-F238E27FC236}">
                <a16:creationId xmlns="" xmlns:a16="http://schemas.microsoft.com/office/drawing/2014/main" id="{8249AB95-337F-4C16-BC8C-A0B1D1CF0A63}"/>
              </a:ext>
            </a:extLst>
          </p:cNvPr>
          <p:cNvSpPr/>
          <p:nvPr/>
        </p:nvSpPr>
        <p:spPr>
          <a:xfrm>
            <a:off x="2401662" y="1448278"/>
            <a:ext cx="6379616" cy="1021651"/>
          </a:xfrm>
          <a:prstGeom prst="roundRect">
            <a:avLst/>
          </a:prstGeom>
          <a:solidFill>
            <a:srgbClr val="BA70BA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8072F075-1308-42A9-A7A6-D791A7A4E7F2}"/>
              </a:ext>
            </a:extLst>
          </p:cNvPr>
          <p:cNvSpPr txBox="1"/>
          <p:nvPr/>
        </p:nvSpPr>
        <p:spPr>
          <a:xfrm>
            <a:off x="249270" y="320076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НАПРАВЛЕНИЯ:</a:t>
            </a:r>
            <a:endParaRPr lang="x-none" sz="2000" b="1" dirty="0">
              <a:solidFill>
                <a:srgbClr val="66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Freeform 37">
            <a:extLst>
              <a:ext uri="{FF2B5EF4-FFF2-40B4-BE49-F238E27FC236}">
                <a16:creationId xmlns="" xmlns:a16="http://schemas.microsoft.com/office/drawing/2014/main" id="{CF0F7F60-2B3A-41E3-A99D-CF9855A1123B}"/>
              </a:ext>
            </a:extLst>
          </p:cNvPr>
          <p:cNvSpPr>
            <a:spLocks/>
          </p:cNvSpPr>
          <p:nvPr/>
        </p:nvSpPr>
        <p:spPr bwMode="auto">
          <a:xfrm rot="5400000">
            <a:off x="3862992" y="475175"/>
            <a:ext cx="737977" cy="7304774"/>
          </a:xfrm>
          <a:custGeom>
            <a:avLst/>
            <a:gdLst>
              <a:gd name="T0" fmla="*/ 663 w 663"/>
              <a:gd name="T1" fmla="*/ 1524 h 1524"/>
              <a:gd name="T2" fmla="*/ 0 w 663"/>
              <a:gd name="T3" fmla="*/ 1142 h 1524"/>
              <a:gd name="T4" fmla="*/ 0 w 663"/>
              <a:gd name="T5" fmla="*/ 382 h 1524"/>
              <a:gd name="T6" fmla="*/ 663 w 663"/>
              <a:gd name="T7" fmla="*/ 0 h 1524"/>
              <a:gd name="T8" fmla="*/ 663 w 663"/>
              <a:gd name="T9" fmla="*/ 1524 h 1524"/>
              <a:gd name="connsiteX0" fmla="*/ 10000 w 10000"/>
              <a:gd name="connsiteY0" fmla="*/ 10000 h 10000"/>
              <a:gd name="connsiteX1" fmla="*/ 631 w 10000"/>
              <a:gd name="connsiteY1" fmla="*/ 9899 h 10000"/>
              <a:gd name="connsiteX2" fmla="*/ 0 w 10000"/>
              <a:gd name="connsiteY2" fmla="*/ 2507 h 10000"/>
              <a:gd name="connsiteX3" fmla="*/ 10000 w 10000"/>
              <a:gd name="connsiteY3" fmla="*/ 0 h 10000"/>
              <a:gd name="connsiteX4" fmla="*/ 10000 w 10000"/>
              <a:gd name="connsiteY4" fmla="*/ 10000 h 10000"/>
              <a:gd name="connsiteX0" fmla="*/ 10018 w 10018"/>
              <a:gd name="connsiteY0" fmla="*/ 10000 h 10019"/>
              <a:gd name="connsiteX1" fmla="*/ 66 w 10018"/>
              <a:gd name="connsiteY1" fmla="*/ 10019 h 10019"/>
              <a:gd name="connsiteX2" fmla="*/ 18 w 10018"/>
              <a:gd name="connsiteY2" fmla="*/ 2507 h 10019"/>
              <a:gd name="connsiteX3" fmla="*/ 10018 w 10018"/>
              <a:gd name="connsiteY3" fmla="*/ 0 h 10019"/>
              <a:gd name="connsiteX4" fmla="*/ 10018 w 10018"/>
              <a:gd name="connsiteY4" fmla="*/ 10000 h 1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8" h="10019">
                <a:moveTo>
                  <a:pt x="10018" y="10000"/>
                </a:moveTo>
                <a:lnTo>
                  <a:pt x="66" y="10019"/>
                </a:lnTo>
                <a:cubicBezTo>
                  <a:pt x="-144" y="7555"/>
                  <a:pt x="228" y="4971"/>
                  <a:pt x="18" y="2507"/>
                </a:cubicBezTo>
                <a:lnTo>
                  <a:pt x="10018" y="0"/>
                </a:lnTo>
                <a:lnTo>
                  <a:pt x="10018" y="100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68571" tIns="34286" rIns="68571" bIns="3428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71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grpSp>
        <p:nvGrpSpPr>
          <p:cNvPr id="107" name="Группа 106">
            <a:extLst>
              <a:ext uri="{FF2B5EF4-FFF2-40B4-BE49-F238E27FC236}">
                <a16:creationId xmlns="" xmlns:a16="http://schemas.microsoft.com/office/drawing/2014/main" id="{085E7A5E-59C4-4AF9-B8E8-026D06FAB245}"/>
              </a:ext>
            </a:extLst>
          </p:cNvPr>
          <p:cNvGrpSpPr/>
          <p:nvPr/>
        </p:nvGrpSpPr>
        <p:grpSpPr>
          <a:xfrm>
            <a:off x="145904" y="1307950"/>
            <a:ext cx="1728192" cy="1120812"/>
            <a:chOff x="5394996" y="3779178"/>
            <a:chExt cx="2712488" cy="1588089"/>
          </a:xfrm>
        </p:grpSpPr>
        <p:sp>
          <p:nvSpPr>
            <p:cNvPr id="108" name="Freeform 87">
              <a:extLst>
                <a:ext uri="{FF2B5EF4-FFF2-40B4-BE49-F238E27FC236}">
                  <a16:creationId xmlns="" xmlns:a16="http://schemas.microsoft.com/office/drawing/2014/main" id="{2BA8186B-E724-49EC-88DF-37D22C88E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6900" y="3958346"/>
              <a:ext cx="2385702" cy="1408921"/>
            </a:xfrm>
            <a:custGeom>
              <a:avLst/>
              <a:gdLst>
                <a:gd name="T0" fmla="*/ 437 w 767"/>
                <a:gd name="T1" fmla="*/ 444 h 448"/>
                <a:gd name="T2" fmla="*/ 545 w 767"/>
                <a:gd name="T3" fmla="*/ 359 h 448"/>
                <a:gd name="T4" fmla="*/ 432 w 767"/>
                <a:gd name="T5" fmla="*/ 398 h 448"/>
                <a:gd name="T6" fmla="*/ 427 w 767"/>
                <a:gd name="T7" fmla="*/ 374 h 448"/>
                <a:gd name="T8" fmla="*/ 624 w 767"/>
                <a:gd name="T9" fmla="*/ 323 h 448"/>
                <a:gd name="T10" fmla="*/ 767 w 767"/>
                <a:gd name="T11" fmla="*/ 395 h 448"/>
                <a:gd name="T12" fmla="*/ 605 w 767"/>
                <a:gd name="T13" fmla="*/ 282 h 448"/>
                <a:gd name="T14" fmla="*/ 741 w 767"/>
                <a:gd name="T15" fmla="*/ 259 h 448"/>
                <a:gd name="T16" fmla="*/ 525 w 767"/>
                <a:gd name="T17" fmla="*/ 247 h 448"/>
                <a:gd name="T18" fmla="*/ 633 w 767"/>
                <a:gd name="T19" fmla="*/ 121 h 448"/>
                <a:gd name="T20" fmla="*/ 479 w 767"/>
                <a:gd name="T21" fmla="*/ 232 h 448"/>
                <a:gd name="T22" fmla="*/ 560 w 767"/>
                <a:gd name="T23" fmla="*/ 38 h 448"/>
                <a:gd name="T24" fmla="*/ 461 w 767"/>
                <a:gd name="T25" fmla="*/ 187 h 448"/>
                <a:gd name="T26" fmla="*/ 384 w 767"/>
                <a:gd name="T27" fmla="*/ 296 h 448"/>
                <a:gd name="T28" fmla="*/ 425 w 767"/>
                <a:gd name="T29" fmla="*/ 120 h 448"/>
                <a:gd name="T30" fmla="*/ 344 w 767"/>
                <a:gd name="T31" fmla="*/ 246 h 448"/>
                <a:gd name="T32" fmla="*/ 435 w 767"/>
                <a:gd name="T33" fmla="*/ 63 h 448"/>
                <a:gd name="T34" fmla="*/ 418 w 767"/>
                <a:gd name="T35" fmla="*/ 0 h 448"/>
                <a:gd name="T36" fmla="*/ 318 w 767"/>
                <a:gd name="T37" fmla="*/ 148 h 448"/>
                <a:gd name="T38" fmla="*/ 254 w 767"/>
                <a:gd name="T39" fmla="*/ 19 h 448"/>
                <a:gd name="T40" fmla="*/ 297 w 767"/>
                <a:gd name="T41" fmla="*/ 254 h 448"/>
                <a:gd name="T42" fmla="*/ 198 w 767"/>
                <a:gd name="T43" fmla="*/ 222 h 448"/>
                <a:gd name="T44" fmla="*/ 210 w 767"/>
                <a:gd name="T45" fmla="*/ 57 h 448"/>
                <a:gd name="T46" fmla="*/ 167 w 767"/>
                <a:gd name="T47" fmla="*/ 199 h 448"/>
                <a:gd name="T48" fmla="*/ 57 w 767"/>
                <a:gd name="T49" fmla="*/ 185 h 448"/>
                <a:gd name="T50" fmla="*/ 198 w 767"/>
                <a:gd name="T51" fmla="*/ 263 h 448"/>
                <a:gd name="T52" fmla="*/ 35 w 767"/>
                <a:gd name="T53" fmla="*/ 284 h 448"/>
                <a:gd name="T54" fmla="*/ 155 w 767"/>
                <a:gd name="T55" fmla="*/ 297 h 448"/>
                <a:gd name="T56" fmla="*/ 0 w 767"/>
                <a:gd name="T57" fmla="*/ 407 h 448"/>
                <a:gd name="T58" fmla="*/ 188 w 767"/>
                <a:gd name="T59" fmla="*/ 297 h 448"/>
                <a:gd name="T60" fmla="*/ 334 w 767"/>
                <a:gd name="T61" fmla="*/ 398 h 448"/>
                <a:gd name="T62" fmla="*/ 321 w 767"/>
                <a:gd name="T63" fmla="*/ 448 h 448"/>
                <a:gd name="T64" fmla="*/ 438 w 767"/>
                <a:gd name="T65" fmla="*/ 448 h 448"/>
                <a:gd name="T66" fmla="*/ 437 w 767"/>
                <a:gd name="T67" fmla="*/ 444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7" h="448">
                  <a:moveTo>
                    <a:pt x="437" y="444"/>
                  </a:moveTo>
                  <a:cubicBezTo>
                    <a:pt x="465" y="413"/>
                    <a:pt x="485" y="372"/>
                    <a:pt x="545" y="359"/>
                  </a:cubicBezTo>
                  <a:cubicBezTo>
                    <a:pt x="545" y="359"/>
                    <a:pt x="526" y="337"/>
                    <a:pt x="432" y="398"/>
                  </a:cubicBezTo>
                  <a:cubicBezTo>
                    <a:pt x="431" y="386"/>
                    <a:pt x="430" y="384"/>
                    <a:pt x="427" y="374"/>
                  </a:cubicBezTo>
                  <a:cubicBezTo>
                    <a:pt x="400" y="274"/>
                    <a:pt x="540" y="231"/>
                    <a:pt x="624" y="323"/>
                  </a:cubicBezTo>
                  <a:cubicBezTo>
                    <a:pt x="658" y="360"/>
                    <a:pt x="687" y="407"/>
                    <a:pt x="767" y="395"/>
                  </a:cubicBezTo>
                  <a:cubicBezTo>
                    <a:pt x="679" y="392"/>
                    <a:pt x="650" y="304"/>
                    <a:pt x="605" y="282"/>
                  </a:cubicBezTo>
                  <a:cubicBezTo>
                    <a:pt x="652" y="290"/>
                    <a:pt x="701" y="293"/>
                    <a:pt x="741" y="259"/>
                  </a:cubicBezTo>
                  <a:cubicBezTo>
                    <a:pt x="640" y="288"/>
                    <a:pt x="599" y="244"/>
                    <a:pt x="525" y="247"/>
                  </a:cubicBezTo>
                  <a:cubicBezTo>
                    <a:pt x="574" y="218"/>
                    <a:pt x="641" y="186"/>
                    <a:pt x="633" y="121"/>
                  </a:cubicBezTo>
                  <a:cubicBezTo>
                    <a:pt x="606" y="206"/>
                    <a:pt x="530" y="201"/>
                    <a:pt x="479" y="232"/>
                  </a:cubicBezTo>
                  <a:cubicBezTo>
                    <a:pt x="510" y="176"/>
                    <a:pt x="473" y="83"/>
                    <a:pt x="560" y="38"/>
                  </a:cubicBezTo>
                  <a:cubicBezTo>
                    <a:pt x="476" y="58"/>
                    <a:pt x="480" y="123"/>
                    <a:pt x="461" y="187"/>
                  </a:cubicBezTo>
                  <a:cubicBezTo>
                    <a:pt x="440" y="260"/>
                    <a:pt x="419" y="250"/>
                    <a:pt x="384" y="296"/>
                  </a:cubicBezTo>
                  <a:cubicBezTo>
                    <a:pt x="320" y="232"/>
                    <a:pt x="452" y="222"/>
                    <a:pt x="425" y="120"/>
                  </a:cubicBezTo>
                  <a:cubicBezTo>
                    <a:pt x="418" y="202"/>
                    <a:pt x="361" y="201"/>
                    <a:pt x="344" y="246"/>
                  </a:cubicBezTo>
                  <a:cubicBezTo>
                    <a:pt x="287" y="149"/>
                    <a:pt x="422" y="116"/>
                    <a:pt x="435" y="63"/>
                  </a:cubicBezTo>
                  <a:cubicBezTo>
                    <a:pt x="446" y="14"/>
                    <a:pt x="418" y="0"/>
                    <a:pt x="418" y="0"/>
                  </a:cubicBezTo>
                  <a:cubicBezTo>
                    <a:pt x="460" y="75"/>
                    <a:pt x="336" y="106"/>
                    <a:pt x="318" y="148"/>
                  </a:cubicBezTo>
                  <a:cubicBezTo>
                    <a:pt x="320" y="92"/>
                    <a:pt x="328" y="38"/>
                    <a:pt x="254" y="19"/>
                  </a:cubicBezTo>
                  <a:cubicBezTo>
                    <a:pt x="348" y="74"/>
                    <a:pt x="247" y="141"/>
                    <a:pt x="297" y="254"/>
                  </a:cubicBezTo>
                  <a:cubicBezTo>
                    <a:pt x="249" y="244"/>
                    <a:pt x="231" y="255"/>
                    <a:pt x="198" y="222"/>
                  </a:cubicBezTo>
                  <a:cubicBezTo>
                    <a:pt x="159" y="182"/>
                    <a:pt x="261" y="131"/>
                    <a:pt x="210" y="57"/>
                  </a:cubicBezTo>
                  <a:cubicBezTo>
                    <a:pt x="229" y="123"/>
                    <a:pt x="174" y="154"/>
                    <a:pt x="167" y="199"/>
                  </a:cubicBezTo>
                  <a:cubicBezTo>
                    <a:pt x="133" y="172"/>
                    <a:pt x="106" y="155"/>
                    <a:pt x="57" y="185"/>
                  </a:cubicBezTo>
                  <a:cubicBezTo>
                    <a:pt x="141" y="160"/>
                    <a:pt x="151" y="240"/>
                    <a:pt x="198" y="263"/>
                  </a:cubicBezTo>
                  <a:cubicBezTo>
                    <a:pt x="156" y="273"/>
                    <a:pt x="56" y="339"/>
                    <a:pt x="35" y="284"/>
                  </a:cubicBezTo>
                  <a:cubicBezTo>
                    <a:pt x="37" y="331"/>
                    <a:pt x="124" y="317"/>
                    <a:pt x="155" y="297"/>
                  </a:cubicBezTo>
                  <a:cubicBezTo>
                    <a:pt x="120" y="332"/>
                    <a:pt x="83" y="398"/>
                    <a:pt x="0" y="407"/>
                  </a:cubicBezTo>
                  <a:cubicBezTo>
                    <a:pt x="87" y="418"/>
                    <a:pt x="145" y="331"/>
                    <a:pt x="188" y="297"/>
                  </a:cubicBezTo>
                  <a:cubicBezTo>
                    <a:pt x="253" y="245"/>
                    <a:pt x="337" y="296"/>
                    <a:pt x="334" y="398"/>
                  </a:cubicBezTo>
                  <a:cubicBezTo>
                    <a:pt x="333" y="413"/>
                    <a:pt x="330" y="433"/>
                    <a:pt x="321" y="448"/>
                  </a:cubicBezTo>
                  <a:cubicBezTo>
                    <a:pt x="438" y="448"/>
                    <a:pt x="438" y="448"/>
                    <a:pt x="438" y="448"/>
                  </a:cubicBezTo>
                  <a:cubicBezTo>
                    <a:pt x="437" y="447"/>
                    <a:pt x="437" y="445"/>
                    <a:pt x="437" y="44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pPr defTabSz="171450"/>
              <a:endParaRPr lang="en-US" sz="675">
                <a:solidFill>
                  <a:srgbClr val="272E3A"/>
                </a:solidFill>
                <a:latin typeface="Open Sans Light"/>
              </a:endParaRPr>
            </a:p>
          </p:txBody>
        </p:sp>
        <p:grpSp>
          <p:nvGrpSpPr>
            <p:cNvPr id="109" name="Group 167">
              <a:extLst>
                <a:ext uri="{FF2B5EF4-FFF2-40B4-BE49-F238E27FC236}">
                  <a16:creationId xmlns="" xmlns:a16="http://schemas.microsoft.com/office/drawing/2014/main" id="{073A74AD-4E83-4A83-BC4B-9A55E466FACF}"/>
                </a:ext>
              </a:extLst>
            </p:cNvPr>
            <p:cNvGrpSpPr/>
            <p:nvPr/>
          </p:nvGrpSpPr>
          <p:grpSpPr>
            <a:xfrm>
              <a:off x="5394996" y="4335725"/>
              <a:ext cx="1157137" cy="883924"/>
              <a:chOff x="8572500" y="4630738"/>
              <a:chExt cx="3086100" cy="2357437"/>
            </a:xfrm>
            <a:solidFill>
              <a:schemeClr val="accent1"/>
            </a:solidFill>
          </p:grpSpPr>
          <p:sp>
            <p:nvSpPr>
              <p:cNvPr id="177" name="Freeform 92">
                <a:extLst>
                  <a:ext uri="{FF2B5EF4-FFF2-40B4-BE49-F238E27FC236}">
                    <a16:creationId xmlns="" xmlns:a16="http://schemas.microsoft.com/office/drawing/2014/main" id="{0205A499-0270-41CF-9E25-49B991EF5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93263" y="5126038"/>
                <a:ext cx="530225" cy="487363"/>
              </a:xfrm>
              <a:custGeom>
                <a:avLst/>
                <a:gdLst>
                  <a:gd name="T0" fmla="*/ 13 w 64"/>
                  <a:gd name="T1" fmla="*/ 29 h 58"/>
                  <a:gd name="T2" fmla="*/ 64 w 64"/>
                  <a:gd name="T3" fmla="*/ 40 h 58"/>
                  <a:gd name="T4" fmla="*/ 50 w 64"/>
                  <a:gd name="T5" fmla="*/ 41 h 58"/>
                  <a:gd name="T6" fmla="*/ 0 w 64"/>
                  <a:gd name="T7" fmla="*/ 26 h 58"/>
                  <a:gd name="T8" fmla="*/ 52 w 64"/>
                  <a:gd name="T9" fmla="*/ 31 h 58"/>
                  <a:gd name="T10" fmla="*/ 13 w 64"/>
                  <a:gd name="T11" fmla="*/ 2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58">
                    <a:moveTo>
                      <a:pt x="13" y="29"/>
                    </a:moveTo>
                    <a:cubicBezTo>
                      <a:pt x="64" y="40"/>
                      <a:pt x="64" y="40"/>
                      <a:pt x="64" y="40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38" y="58"/>
                      <a:pt x="7" y="52"/>
                      <a:pt x="0" y="26"/>
                    </a:cubicBezTo>
                    <a:cubicBezTo>
                      <a:pt x="0" y="26"/>
                      <a:pt x="28" y="0"/>
                      <a:pt x="52" y="31"/>
                    </a:cubicBezTo>
                    <a:cubicBezTo>
                      <a:pt x="13" y="29"/>
                      <a:pt x="13" y="29"/>
                      <a:pt x="13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86" tIns="17143" rIns="34286" bIns="17143" numCol="1" anchor="t" anchorCtr="0" compatLnSpc="1">
                <a:prstTxWarp prst="textNoShape">
                  <a:avLst/>
                </a:prstTxWarp>
              </a:bodyPr>
              <a:lstStyle/>
              <a:p>
                <a:pPr defTabSz="171450"/>
                <a:endParaRPr lang="en-US" sz="675">
                  <a:solidFill>
                    <a:srgbClr val="272E3A"/>
                  </a:solidFill>
                  <a:latin typeface="Open Sans Light"/>
                </a:endParaRPr>
              </a:p>
            </p:txBody>
          </p:sp>
          <p:sp>
            <p:nvSpPr>
              <p:cNvPr id="178" name="Freeform 95">
                <a:extLst>
                  <a:ext uri="{FF2B5EF4-FFF2-40B4-BE49-F238E27FC236}">
                    <a16:creationId xmlns="" xmlns:a16="http://schemas.microsoft.com/office/drawing/2014/main" id="{0654D365-184A-4ACC-A182-91C7B56BE7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7863" y="5889625"/>
                <a:ext cx="381000" cy="327025"/>
              </a:xfrm>
              <a:custGeom>
                <a:avLst/>
                <a:gdLst>
                  <a:gd name="T0" fmla="*/ 9 w 46"/>
                  <a:gd name="T1" fmla="*/ 22 h 39"/>
                  <a:gd name="T2" fmla="*/ 46 w 46"/>
                  <a:gd name="T3" fmla="*/ 20 h 39"/>
                  <a:gd name="T4" fmla="*/ 36 w 46"/>
                  <a:gd name="T5" fmla="*/ 23 h 39"/>
                  <a:gd name="T6" fmla="*/ 0 w 46"/>
                  <a:gd name="T7" fmla="*/ 23 h 39"/>
                  <a:gd name="T8" fmla="*/ 36 w 46"/>
                  <a:gd name="T9" fmla="*/ 17 h 39"/>
                  <a:gd name="T10" fmla="*/ 9 w 46"/>
                  <a:gd name="T11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39">
                    <a:moveTo>
                      <a:pt x="9" y="22"/>
                    </a:moveTo>
                    <a:cubicBezTo>
                      <a:pt x="46" y="20"/>
                      <a:pt x="46" y="20"/>
                      <a:pt x="46" y="20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2" y="37"/>
                      <a:pt x="10" y="39"/>
                      <a:pt x="0" y="23"/>
                    </a:cubicBezTo>
                    <a:cubicBezTo>
                      <a:pt x="0" y="23"/>
                      <a:pt x="14" y="0"/>
                      <a:pt x="36" y="17"/>
                    </a:cubicBezTo>
                    <a:cubicBezTo>
                      <a:pt x="9" y="22"/>
                      <a:pt x="9" y="22"/>
                      <a:pt x="9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86" tIns="17143" rIns="34286" bIns="17143" numCol="1" anchor="t" anchorCtr="0" compatLnSpc="1">
                <a:prstTxWarp prst="textNoShape">
                  <a:avLst/>
                </a:prstTxWarp>
              </a:bodyPr>
              <a:lstStyle/>
              <a:p>
                <a:pPr defTabSz="171450"/>
                <a:endParaRPr lang="en-US" sz="675">
                  <a:solidFill>
                    <a:srgbClr val="272E3A"/>
                  </a:solidFill>
                  <a:latin typeface="Open Sans Light"/>
                </a:endParaRPr>
              </a:p>
            </p:txBody>
          </p:sp>
          <p:sp>
            <p:nvSpPr>
              <p:cNvPr id="179" name="Freeform 96">
                <a:extLst>
                  <a:ext uri="{FF2B5EF4-FFF2-40B4-BE49-F238E27FC236}">
                    <a16:creationId xmlns="" xmlns:a16="http://schemas.microsoft.com/office/drawing/2014/main" id="{5EF740CC-AF1D-4222-A948-B9DB0BA97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09350" y="6610350"/>
                <a:ext cx="349250" cy="327025"/>
              </a:xfrm>
              <a:custGeom>
                <a:avLst/>
                <a:gdLst>
                  <a:gd name="T0" fmla="*/ 9 w 42"/>
                  <a:gd name="T1" fmla="*/ 24 h 39"/>
                  <a:gd name="T2" fmla="*/ 42 w 42"/>
                  <a:gd name="T3" fmla="*/ 0 h 39"/>
                  <a:gd name="T4" fmla="*/ 35 w 42"/>
                  <a:gd name="T5" fmla="*/ 9 h 39"/>
                  <a:gd name="T6" fmla="*/ 1 w 42"/>
                  <a:gd name="T7" fmla="*/ 30 h 39"/>
                  <a:gd name="T8" fmla="*/ 31 w 42"/>
                  <a:gd name="T9" fmla="*/ 3 h 39"/>
                  <a:gd name="T10" fmla="*/ 9 w 42"/>
                  <a:gd name="T11" fmla="*/ 2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39">
                    <a:moveTo>
                      <a:pt x="9" y="24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9" y="24"/>
                      <a:pt x="20" y="39"/>
                      <a:pt x="1" y="30"/>
                    </a:cubicBezTo>
                    <a:cubicBezTo>
                      <a:pt x="1" y="30"/>
                      <a:pt x="0" y="0"/>
                      <a:pt x="31" y="3"/>
                    </a:cubicBezTo>
                    <a:cubicBezTo>
                      <a:pt x="9" y="24"/>
                      <a:pt x="9" y="24"/>
                      <a:pt x="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86" tIns="17143" rIns="34286" bIns="17143" numCol="1" anchor="t" anchorCtr="0" compatLnSpc="1">
                <a:prstTxWarp prst="textNoShape">
                  <a:avLst/>
                </a:prstTxWarp>
              </a:bodyPr>
              <a:lstStyle/>
              <a:p>
                <a:pPr defTabSz="171450"/>
                <a:endParaRPr lang="en-US" sz="675">
                  <a:solidFill>
                    <a:srgbClr val="272E3A"/>
                  </a:solidFill>
                  <a:latin typeface="Open Sans Light"/>
                </a:endParaRPr>
              </a:p>
            </p:txBody>
          </p:sp>
          <p:sp>
            <p:nvSpPr>
              <p:cNvPr id="180" name="Freeform 106">
                <a:extLst>
                  <a:ext uri="{FF2B5EF4-FFF2-40B4-BE49-F238E27FC236}">
                    <a16:creationId xmlns="" xmlns:a16="http://schemas.microsoft.com/office/drawing/2014/main" id="{0166591C-7227-46F3-9848-DD657E531B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3488" y="6283325"/>
                <a:ext cx="788988" cy="704850"/>
              </a:xfrm>
              <a:custGeom>
                <a:avLst/>
                <a:gdLst>
                  <a:gd name="T0" fmla="*/ 18 w 95"/>
                  <a:gd name="T1" fmla="*/ 50 h 84"/>
                  <a:gd name="T2" fmla="*/ 95 w 95"/>
                  <a:gd name="T3" fmla="*/ 27 h 84"/>
                  <a:gd name="T4" fmla="*/ 76 w 95"/>
                  <a:gd name="T5" fmla="*/ 39 h 84"/>
                  <a:gd name="T6" fmla="*/ 0 w 95"/>
                  <a:gd name="T7" fmla="*/ 56 h 84"/>
                  <a:gd name="T8" fmla="*/ 72 w 95"/>
                  <a:gd name="T9" fmla="*/ 25 h 84"/>
                  <a:gd name="T10" fmla="*/ 18 w 95"/>
                  <a:gd name="T11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84">
                    <a:moveTo>
                      <a:pt x="18" y="50"/>
                    </a:moveTo>
                    <a:cubicBezTo>
                      <a:pt x="95" y="27"/>
                      <a:pt x="95" y="27"/>
                      <a:pt x="95" y="27"/>
                    </a:cubicBezTo>
                    <a:cubicBezTo>
                      <a:pt x="76" y="39"/>
                      <a:pt x="76" y="39"/>
                      <a:pt x="76" y="39"/>
                    </a:cubicBezTo>
                    <a:cubicBezTo>
                      <a:pt x="74" y="70"/>
                      <a:pt x="28" y="84"/>
                      <a:pt x="0" y="56"/>
                    </a:cubicBezTo>
                    <a:cubicBezTo>
                      <a:pt x="0" y="56"/>
                      <a:pt x="18" y="0"/>
                      <a:pt x="72" y="25"/>
                    </a:cubicBezTo>
                    <a:cubicBezTo>
                      <a:pt x="18" y="50"/>
                      <a:pt x="18" y="50"/>
                      <a:pt x="18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86" tIns="17143" rIns="34286" bIns="17143" numCol="1" anchor="t" anchorCtr="0" compatLnSpc="1">
                <a:prstTxWarp prst="textNoShape">
                  <a:avLst/>
                </a:prstTxWarp>
              </a:bodyPr>
              <a:lstStyle/>
              <a:p>
                <a:pPr defTabSz="171450"/>
                <a:endParaRPr lang="en-US" sz="675">
                  <a:solidFill>
                    <a:srgbClr val="272E3A"/>
                  </a:solidFill>
                  <a:latin typeface="Open Sans Light"/>
                </a:endParaRPr>
              </a:p>
            </p:txBody>
          </p:sp>
          <p:sp>
            <p:nvSpPr>
              <p:cNvPr id="181" name="Freeform 107">
                <a:extLst>
                  <a:ext uri="{FF2B5EF4-FFF2-40B4-BE49-F238E27FC236}">
                    <a16:creationId xmlns="" xmlns:a16="http://schemas.microsoft.com/office/drawing/2014/main" id="{6B8957F1-9EC0-44A3-A400-4A4B9F163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6338" y="4941888"/>
                <a:ext cx="895350" cy="822325"/>
              </a:xfrm>
              <a:custGeom>
                <a:avLst/>
                <a:gdLst>
                  <a:gd name="T0" fmla="*/ 21 w 108"/>
                  <a:gd name="T1" fmla="*/ 49 h 98"/>
                  <a:gd name="T2" fmla="*/ 108 w 108"/>
                  <a:gd name="T3" fmla="*/ 68 h 98"/>
                  <a:gd name="T4" fmla="*/ 84 w 108"/>
                  <a:gd name="T5" fmla="*/ 70 h 98"/>
                  <a:gd name="T6" fmla="*/ 0 w 108"/>
                  <a:gd name="T7" fmla="*/ 46 h 98"/>
                  <a:gd name="T8" fmla="*/ 87 w 108"/>
                  <a:gd name="T9" fmla="*/ 54 h 98"/>
                  <a:gd name="T10" fmla="*/ 21 w 108"/>
                  <a:gd name="T11" fmla="*/ 4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" h="98">
                    <a:moveTo>
                      <a:pt x="21" y="49"/>
                    </a:moveTo>
                    <a:cubicBezTo>
                      <a:pt x="108" y="68"/>
                      <a:pt x="108" y="68"/>
                      <a:pt x="108" y="68"/>
                    </a:cubicBezTo>
                    <a:cubicBezTo>
                      <a:pt x="84" y="70"/>
                      <a:pt x="84" y="70"/>
                      <a:pt x="84" y="70"/>
                    </a:cubicBezTo>
                    <a:cubicBezTo>
                      <a:pt x="64" y="98"/>
                      <a:pt x="12" y="88"/>
                      <a:pt x="0" y="46"/>
                    </a:cubicBezTo>
                    <a:cubicBezTo>
                      <a:pt x="0" y="46"/>
                      <a:pt x="47" y="0"/>
                      <a:pt x="87" y="54"/>
                    </a:cubicBezTo>
                    <a:cubicBezTo>
                      <a:pt x="21" y="49"/>
                      <a:pt x="21" y="49"/>
                      <a:pt x="21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86" tIns="17143" rIns="34286" bIns="17143" numCol="1" anchor="t" anchorCtr="0" compatLnSpc="1">
                <a:prstTxWarp prst="textNoShape">
                  <a:avLst/>
                </a:prstTxWarp>
              </a:bodyPr>
              <a:lstStyle/>
              <a:p>
                <a:pPr defTabSz="171450"/>
                <a:endParaRPr lang="en-US" sz="675">
                  <a:solidFill>
                    <a:srgbClr val="272E3A"/>
                  </a:solidFill>
                  <a:latin typeface="Open Sans Light"/>
                </a:endParaRPr>
              </a:p>
            </p:txBody>
          </p:sp>
          <p:sp>
            <p:nvSpPr>
              <p:cNvPr id="182" name="Freeform 115">
                <a:extLst>
                  <a:ext uri="{FF2B5EF4-FFF2-40B4-BE49-F238E27FC236}">
                    <a16:creationId xmlns="" xmlns:a16="http://schemas.microsoft.com/office/drawing/2014/main" id="{F0DC68D6-8ABA-4BBE-8D28-3F9DCA88B4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69625" y="6140450"/>
                <a:ext cx="539750" cy="487363"/>
              </a:xfrm>
              <a:custGeom>
                <a:avLst/>
                <a:gdLst>
                  <a:gd name="T0" fmla="*/ 13 w 65"/>
                  <a:gd name="T1" fmla="*/ 34 h 58"/>
                  <a:gd name="T2" fmla="*/ 65 w 65"/>
                  <a:gd name="T3" fmla="*/ 19 h 58"/>
                  <a:gd name="T4" fmla="*/ 52 w 65"/>
                  <a:gd name="T5" fmla="*/ 27 h 58"/>
                  <a:gd name="T6" fmla="*/ 0 w 65"/>
                  <a:gd name="T7" fmla="*/ 39 h 58"/>
                  <a:gd name="T8" fmla="*/ 50 w 65"/>
                  <a:gd name="T9" fmla="*/ 17 h 58"/>
                  <a:gd name="T10" fmla="*/ 13 w 65"/>
                  <a:gd name="T11" fmla="*/ 3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8">
                    <a:moveTo>
                      <a:pt x="13" y="34"/>
                    </a:moveTo>
                    <a:cubicBezTo>
                      <a:pt x="65" y="19"/>
                      <a:pt x="65" y="19"/>
                      <a:pt x="65" y="19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1" y="48"/>
                      <a:pt x="19" y="58"/>
                      <a:pt x="0" y="39"/>
                    </a:cubicBezTo>
                    <a:cubicBezTo>
                      <a:pt x="0" y="39"/>
                      <a:pt x="12" y="0"/>
                      <a:pt x="50" y="17"/>
                    </a:cubicBezTo>
                    <a:cubicBezTo>
                      <a:pt x="13" y="34"/>
                      <a:pt x="13" y="34"/>
                      <a:pt x="13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86" tIns="17143" rIns="34286" bIns="17143" numCol="1" anchor="t" anchorCtr="0" compatLnSpc="1">
                <a:prstTxWarp prst="textNoShape">
                  <a:avLst/>
                </a:prstTxWarp>
              </a:bodyPr>
              <a:lstStyle/>
              <a:p>
                <a:pPr defTabSz="171450"/>
                <a:endParaRPr lang="en-US" sz="675">
                  <a:solidFill>
                    <a:srgbClr val="272E3A"/>
                  </a:solidFill>
                  <a:latin typeface="Open Sans Light"/>
                </a:endParaRPr>
              </a:p>
            </p:txBody>
          </p:sp>
          <p:sp>
            <p:nvSpPr>
              <p:cNvPr id="183" name="Freeform 116">
                <a:extLst>
                  <a:ext uri="{FF2B5EF4-FFF2-40B4-BE49-F238E27FC236}">
                    <a16:creationId xmlns="" xmlns:a16="http://schemas.microsoft.com/office/drawing/2014/main" id="{F3CAA27B-5B22-40E9-82C7-C1AD5EDF2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66313" y="5453063"/>
                <a:ext cx="663575" cy="579438"/>
              </a:xfrm>
              <a:custGeom>
                <a:avLst/>
                <a:gdLst>
                  <a:gd name="T0" fmla="*/ 16 w 80"/>
                  <a:gd name="T1" fmla="*/ 38 h 69"/>
                  <a:gd name="T2" fmla="*/ 80 w 80"/>
                  <a:gd name="T3" fmla="*/ 43 h 69"/>
                  <a:gd name="T4" fmla="*/ 63 w 80"/>
                  <a:gd name="T5" fmla="*/ 46 h 69"/>
                  <a:gd name="T6" fmla="*/ 0 w 80"/>
                  <a:gd name="T7" fmla="*/ 37 h 69"/>
                  <a:gd name="T8" fmla="*/ 63 w 80"/>
                  <a:gd name="T9" fmla="*/ 35 h 69"/>
                  <a:gd name="T10" fmla="*/ 16 w 80"/>
                  <a:gd name="T11" fmla="*/ 3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69">
                    <a:moveTo>
                      <a:pt x="16" y="38"/>
                    </a:moveTo>
                    <a:cubicBezTo>
                      <a:pt x="80" y="43"/>
                      <a:pt x="80" y="43"/>
                      <a:pt x="80" y="43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52" y="69"/>
                      <a:pt x="13" y="67"/>
                      <a:pt x="0" y="37"/>
                    </a:cubicBezTo>
                    <a:cubicBezTo>
                      <a:pt x="0" y="37"/>
                      <a:pt x="30" y="0"/>
                      <a:pt x="63" y="35"/>
                    </a:cubicBezTo>
                    <a:cubicBezTo>
                      <a:pt x="16" y="38"/>
                      <a:pt x="16" y="38"/>
                      <a:pt x="1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86" tIns="17143" rIns="34286" bIns="17143" numCol="1" anchor="t" anchorCtr="0" compatLnSpc="1">
                <a:prstTxWarp prst="textNoShape">
                  <a:avLst/>
                </a:prstTxWarp>
              </a:bodyPr>
              <a:lstStyle/>
              <a:p>
                <a:pPr defTabSz="171450"/>
                <a:endParaRPr lang="en-US" sz="675">
                  <a:solidFill>
                    <a:srgbClr val="272E3A"/>
                  </a:solidFill>
                  <a:latin typeface="Open Sans Light"/>
                </a:endParaRPr>
              </a:p>
            </p:txBody>
          </p:sp>
          <p:sp>
            <p:nvSpPr>
              <p:cNvPr id="184" name="Freeform 117">
                <a:extLst>
                  <a:ext uri="{FF2B5EF4-FFF2-40B4-BE49-F238E27FC236}">
                    <a16:creationId xmlns="" xmlns:a16="http://schemas.microsoft.com/office/drawing/2014/main" id="{35E03386-8C34-4E3F-89CF-9B1C69C1A7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7900" y="5721350"/>
                <a:ext cx="771525" cy="654050"/>
              </a:xfrm>
              <a:custGeom>
                <a:avLst/>
                <a:gdLst>
                  <a:gd name="T0" fmla="*/ 18 w 93"/>
                  <a:gd name="T1" fmla="*/ 45 h 78"/>
                  <a:gd name="T2" fmla="*/ 93 w 93"/>
                  <a:gd name="T3" fmla="*/ 46 h 78"/>
                  <a:gd name="T4" fmla="*/ 73 w 93"/>
                  <a:gd name="T5" fmla="*/ 51 h 78"/>
                  <a:gd name="T6" fmla="*/ 0 w 93"/>
                  <a:gd name="T7" fmla="*/ 45 h 78"/>
                  <a:gd name="T8" fmla="*/ 73 w 93"/>
                  <a:gd name="T9" fmla="*/ 38 h 78"/>
                  <a:gd name="T10" fmla="*/ 18 w 93"/>
                  <a:gd name="T11" fmla="*/ 4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78">
                    <a:moveTo>
                      <a:pt x="18" y="45"/>
                    </a:moveTo>
                    <a:cubicBezTo>
                      <a:pt x="93" y="46"/>
                      <a:pt x="93" y="46"/>
                      <a:pt x="93" y="46"/>
                    </a:cubicBezTo>
                    <a:cubicBezTo>
                      <a:pt x="73" y="51"/>
                      <a:pt x="73" y="51"/>
                      <a:pt x="73" y="51"/>
                    </a:cubicBezTo>
                    <a:cubicBezTo>
                      <a:pt x="62" y="78"/>
                      <a:pt x="17" y="78"/>
                      <a:pt x="0" y="45"/>
                    </a:cubicBezTo>
                    <a:cubicBezTo>
                      <a:pt x="0" y="45"/>
                      <a:pt x="32" y="0"/>
                      <a:pt x="73" y="38"/>
                    </a:cubicBezTo>
                    <a:cubicBezTo>
                      <a:pt x="18" y="45"/>
                      <a:pt x="18" y="45"/>
                      <a:pt x="18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86" tIns="17143" rIns="34286" bIns="17143" numCol="1" anchor="t" anchorCtr="0" compatLnSpc="1">
                <a:prstTxWarp prst="textNoShape">
                  <a:avLst/>
                </a:prstTxWarp>
              </a:bodyPr>
              <a:lstStyle/>
              <a:p>
                <a:pPr defTabSz="171450"/>
                <a:endParaRPr lang="en-US" sz="675">
                  <a:solidFill>
                    <a:srgbClr val="272E3A"/>
                  </a:solidFill>
                  <a:latin typeface="Open Sans Light"/>
                </a:endParaRPr>
              </a:p>
            </p:txBody>
          </p:sp>
          <p:sp>
            <p:nvSpPr>
              <p:cNvPr id="185" name="Freeform 128">
                <a:extLst>
                  <a:ext uri="{FF2B5EF4-FFF2-40B4-BE49-F238E27FC236}">
                    <a16:creationId xmlns="" xmlns:a16="http://schemas.microsoft.com/office/drawing/2014/main" id="{D81F46CF-779A-4B39-BE2C-FA1CF3BB1B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1675" y="6661150"/>
                <a:ext cx="307975" cy="285750"/>
              </a:xfrm>
              <a:custGeom>
                <a:avLst/>
                <a:gdLst>
                  <a:gd name="T0" fmla="*/ 7 w 37"/>
                  <a:gd name="T1" fmla="*/ 21 h 34"/>
                  <a:gd name="T2" fmla="*/ 37 w 37"/>
                  <a:gd name="T3" fmla="*/ 0 h 34"/>
                  <a:gd name="T4" fmla="*/ 30 w 37"/>
                  <a:gd name="T5" fmla="*/ 8 h 34"/>
                  <a:gd name="T6" fmla="*/ 0 w 37"/>
                  <a:gd name="T7" fmla="*/ 27 h 34"/>
                  <a:gd name="T8" fmla="*/ 27 w 37"/>
                  <a:gd name="T9" fmla="*/ 3 h 34"/>
                  <a:gd name="T10" fmla="*/ 7 w 37"/>
                  <a:gd name="T11" fmla="*/ 2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4">
                    <a:moveTo>
                      <a:pt x="7" y="21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4" y="22"/>
                      <a:pt x="16" y="34"/>
                      <a:pt x="0" y="27"/>
                    </a:cubicBezTo>
                    <a:cubicBezTo>
                      <a:pt x="0" y="27"/>
                      <a:pt x="0" y="0"/>
                      <a:pt x="27" y="3"/>
                    </a:cubicBezTo>
                    <a:cubicBezTo>
                      <a:pt x="7" y="21"/>
                      <a:pt x="7" y="21"/>
                      <a:pt x="7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86" tIns="17143" rIns="34286" bIns="17143" numCol="1" anchor="t" anchorCtr="0" compatLnSpc="1">
                <a:prstTxWarp prst="textNoShape">
                  <a:avLst/>
                </a:prstTxWarp>
              </a:bodyPr>
              <a:lstStyle/>
              <a:p>
                <a:pPr defTabSz="171450"/>
                <a:endParaRPr lang="en-US" sz="675">
                  <a:solidFill>
                    <a:srgbClr val="272E3A"/>
                  </a:solidFill>
                  <a:latin typeface="Open Sans Light"/>
                </a:endParaRPr>
              </a:p>
            </p:txBody>
          </p:sp>
          <p:sp>
            <p:nvSpPr>
              <p:cNvPr id="186" name="Freeform 129">
                <a:extLst>
                  <a:ext uri="{FF2B5EF4-FFF2-40B4-BE49-F238E27FC236}">
                    <a16:creationId xmlns="" xmlns:a16="http://schemas.microsoft.com/office/drawing/2014/main" id="{25F3F52D-0A4D-4CAE-9858-1A3DFBD55E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04288" y="6443663"/>
                <a:ext cx="581025" cy="503238"/>
              </a:xfrm>
              <a:custGeom>
                <a:avLst/>
                <a:gdLst>
                  <a:gd name="T0" fmla="*/ 14 w 70"/>
                  <a:gd name="T1" fmla="*/ 35 h 60"/>
                  <a:gd name="T2" fmla="*/ 70 w 70"/>
                  <a:gd name="T3" fmla="*/ 22 h 60"/>
                  <a:gd name="T4" fmla="*/ 55 w 70"/>
                  <a:gd name="T5" fmla="*/ 30 h 60"/>
                  <a:gd name="T6" fmla="*/ 0 w 70"/>
                  <a:gd name="T7" fmla="*/ 39 h 60"/>
                  <a:gd name="T8" fmla="*/ 53 w 70"/>
                  <a:gd name="T9" fmla="*/ 20 h 60"/>
                  <a:gd name="T10" fmla="*/ 14 w 70"/>
                  <a:gd name="T11" fmla="*/ 3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60">
                    <a:moveTo>
                      <a:pt x="14" y="35"/>
                    </a:moveTo>
                    <a:cubicBezTo>
                      <a:pt x="70" y="22"/>
                      <a:pt x="70" y="22"/>
                      <a:pt x="70" y="22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2" y="52"/>
                      <a:pt x="19" y="60"/>
                      <a:pt x="0" y="39"/>
                    </a:cubicBezTo>
                    <a:cubicBezTo>
                      <a:pt x="0" y="39"/>
                      <a:pt x="16" y="0"/>
                      <a:pt x="53" y="20"/>
                    </a:cubicBezTo>
                    <a:cubicBezTo>
                      <a:pt x="14" y="35"/>
                      <a:pt x="14" y="35"/>
                      <a:pt x="14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86" tIns="17143" rIns="34286" bIns="17143" numCol="1" anchor="t" anchorCtr="0" compatLnSpc="1">
                <a:prstTxWarp prst="textNoShape">
                  <a:avLst/>
                </a:prstTxWarp>
              </a:bodyPr>
              <a:lstStyle/>
              <a:p>
                <a:pPr defTabSz="171450"/>
                <a:endParaRPr lang="en-US" sz="675">
                  <a:solidFill>
                    <a:srgbClr val="272E3A"/>
                  </a:solidFill>
                  <a:latin typeface="Open Sans Light"/>
                </a:endParaRPr>
              </a:p>
            </p:txBody>
          </p:sp>
          <p:sp>
            <p:nvSpPr>
              <p:cNvPr id="187" name="Freeform 138">
                <a:extLst>
                  <a:ext uri="{FF2B5EF4-FFF2-40B4-BE49-F238E27FC236}">
                    <a16:creationId xmlns="" xmlns:a16="http://schemas.microsoft.com/office/drawing/2014/main" id="{9785FD9A-B486-4D7F-9208-133E723B6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6075" y="5588000"/>
                <a:ext cx="588963" cy="493713"/>
              </a:xfrm>
              <a:custGeom>
                <a:avLst/>
                <a:gdLst>
                  <a:gd name="T0" fmla="*/ 14 w 71"/>
                  <a:gd name="T1" fmla="*/ 34 h 59"/>
                  <a:gd name="T2" fmla="*/ 71 w 71"/>
                  <a:gd name="T3" fmla="*/ 35 h 59"/>
                  <a:gd name="T4" fmla="*/ 55 w 71"/>
                  <a:gd name="T5" fmla="*/ 39 h 59"/>
                  <a:gd name="T6" fmla="*/ 0 w 71"/>
                  <a:gd name="T7" fmla="*/ 34 h 59"/>
                  <a:gd name="T8" fmla="*/ 55 w 71"/>
                  <a:gd name="T9" fmla="*/ 29 h 59"/>
                  <a:gd name="T10" fmla="*/ 14 w 71"/>
                  <a:gd name="T11" fmla="*/ 3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59">
                    <a:moveTo>
                      <a:pt x="14" y="34"/>
                    </a:moveTo>
                    <a:cubicBezTo>
                      <a:pt x="71" y="35"/>
                      <a:pt x="71" y="35"/>
                      <a:pt x="71" y="35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47" y="59"/>
                      <a:pt x="13" y="59"/>
                      <a:pt x="0" y="34"/>
                    </a:cubicBezTo>
                    <a:cubicBezTo>
                      <a:pt x="0" y="34"/>
                      <a:pt x="24" y="0"/>
                      <a:pt x="55" y="29"/>
                    </a:cubicBezTo>
                    <a:cubicBezTo>
                      <a:pt x="14" y="34"/>
                      <a:pt x="14" y="34"/>
                      <a:pt x="14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86" tIns="17143" rIns="34286" bIns="17143" numCol="1" anchor="t" anchorCtr="0" compatLnSpc="1">
                <a:prstTxWarp prst="textNoShape">
                  <a:avLst/>
                </a:prstTxWarp>
              </a:bodyPr>
              <a:lstStyle/>
              <a:p>
                <a:pPr defTabSz="171450"/>
                <a:endParaRPr lang="en-US" sz="675">
                  <a:solidFill>
                    <a:srgbClr val="272E3A"/>
                  </a:solidFill>
                  <a:latin typeface="Open Sans Light"/>
                </a:endParaRPr>
              </a:p>
            </p:txBody>
          </p:sp>
          <p:sp>
            <p:nvSpPr>
              <p:cNvPr id="188" name="Freeform 139">
                <a:extLst>
                  <a:ext uri="{FF2B5EF4-FFF2-40B4-BE49-F238E27FC236}">
                    <a16:creationId xmlns="" xmlns:a16="http://schemas.microsoft.com/office/drawing/2014/main" id="{E117030F-20E7-47A0-973C-C963B02F90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72500" y="6316663"/>
                <a:ext cx="439738" cy="395288"/>
              </a:xfrm>
              <a:custGeom>
                <a:avLst/>
                <a:gdLst>
                  <a:gd name="T0" fmla="*/ 10 w 53"/>
                  <a:gd name="T1" fmla="*/ 27 h 47"/>
                  <a:gd name="T2" fmla="*/ 53 w 53"/>
                  <a:gd name="T3" fmla="*/ 18 h 47"/>
                  <a:gd name="T4" fmla="*/ 42 w 53"/>
                  <a:gd name="T5" fmla="*/ 23 h 47"/>
                  <a:gd name="T6" fmla="*/ 0 w 53"/>
                  <a:gd name="T7" fmla="*/ 30 h 47"/>
                  <a:gd name="T8" fmla="*/ 40 w 53"/>
                  <a:gd name="T9" fmla="*/ 16 h 47"/>
                  <a:gd name="T10" fmla="*/ 10 w 53"/>
                  <a:gd name="T11" fmla="*/ 2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">
                    <a:moveTo>
                      <a:pt x="10" y="27"/>
                    </a:moveTo>
                    <a:cubicBezTo>
                      <a:pt x="53" y="18"/>
                      <a:pt x="53" y="18"/>
                      <a:pt x="53" y="18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39" y="40"/>
                      <a:pt x="14" y="47"/>
                      <a:pt x="0" y="30"/>
                    </a:cubicBezTo>
                    <a:cubicBezTo>
                      <a:pt x="0" y="30"/>
                      <a:pt x="12" y="0"/>
                      <a:pt x="40" y="16"/>
                    </a:cubicBezTo>
                    <a:cubicBezTo>
                      <a:pt x="10" y="27"/>
                      <a:pt x="10" y="27"/>
                      <a:pt x="1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86" tIns="17143" rIns="34286" bIns="17143" numCol="1" anchor="t" anchorCtr="0" compatLnSpc="1">
                <a:prstTxWarp prst="textNoShape">
                  <a:avLst/>
                </a:prstTxWarp>
              </a:bodyPr>
              <a:lstStyle/>
              <a:p>
                <a:pPr defTabSz="171450"/>
                <a:endParaRPr lang="en-US" sz="675">
                  <a:solidFill>
                    <a:srgbClr val="272E3A"/>
                  </a:solidFill>
                  <a:latin typeface="Open Sans Light"/>
                </a:endParaRPr>
              </a:p>
            </p:txBody>
          </p:sp>
          <p:sp>
            <p:nvSpPr>
              <p:cNvPr id="189" name="Freeform 140">
                <a:extLst>
                  <a:ext uri="{FF2B5EF4-FFF2-40B4-BE49-F238E27FC236}">
                    <a16:creationId xmlns="" xmlns:a16="http://schemas.microsoft.com/office/drawing/2014/main" id="{CAB7FF52-FBE3-41E4-A802-A0B838AC63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80450" y="5511800"/>
                <a:ext cx="398463" cy="360363"/>
              </a:xfrm>
              <a:custGeom>
                <a:avLst/>
                <a:gdLst>
                  <a:gd name="T0" fmla="*/ 9 w 48"/>
                  <a:gd name="T1" fmla="*/ 22 h 43"/>
                  <a:gd name="T2" fmla="*/ 48 w 48"/>
                  <a:gd name="T3" fmla="*/ 28 h 43"/>
                  <a:gd name="T4" fmla="*/ 37 w 48"/>
                  <a:gd name="T5" fmla="*/ 30 h 43"/>
                  <a:gd name="T6" fmla="*/ 0 w 48"/>
                  <a:gd name="T7" fmla="*/ 21 h 43"/>
                  <a:gd name="T8" fmla="*/ 39 w 48"/>
                  <a:gd name="T9" fmla="*/ 23 h 43"/>
                  <a:gd name="T10" fmla="*/ 9 w 48"/>
                  <a:gd name="T11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3">
                    <a:moveTo>
                      <a:pt x="9" y="22"/>
                    </a:moveTo>
                    <a:cubicBezTo>
                      <a:pt x="48" y="28"/>
                      <a:pt x="48" y="28"/>
                      <a:pt x="48" y="28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0" y="43"/>
                      <a:pt x="6" y="39"/>
                      <a:pt x="0" y="21"/>
                    </a:cubicBezTo>
                    <a:cubicBezTo>
                      <a:pt x="0" y="21"/>
                      <a:pt x="20" y="0"/>
                      <a:pt x="39" y="23"/>
                    </a:cubicBezTo>
                    <a:cubicBezTo>
                      <a:pt x="9" y="22"/>
                      <a:pt x="9" y="22"/>
                      <a:pt x="9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86" tIns="17143" rIns="34286" bIns="17143" numCol="1" anchor="t" anchorCtr="0" compatLnSpc="1">
                <a:prstTxWarp prst="textNoShape">
                  <a:avLst/>
                </a:prstTxWarp>
              </a:bodyPr>
              <a:lstStyle/>
              <a:p>
                <a:pPr defTabSz="171450"/>
                <a:endParaRPr lang="en-US" sz="675">
                  <a:solidFill>
                    <a:srgbClr val="272E3A"/>
                  </a:solidFill>
                  <a:latin typeface="Open Sans Light"/>
                </a:endParaRPr>
              </a:p>
            </p:txBody>
          </p:sp>
          <p:sp>
            <p:nvSpPr>
              <p:cNvPr id="190" name="Freeform 143">
                <a:extLst>
                  <a:ext uri="{FF2B5EF4-FFF2-40B4-BE49-F238E27FC236}">
                    <a16:creationId xmlns="" xmlns:a16="http://schemas.microsoft.com/office/drawing/2014/main" id="{F41048AF-857D-4216-8C15-A4F83EEAAC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113" y="4630738"/>
                <a:ext cx="498475" cy="495300"/>
              </a:xfrm>
              <a:custGeom>
                <a:avLst/>
                <a:gdLst>
                  <a:gd name="T0" fmla="*/ 12 w 60"/>
                  <a:gd name="T1" fmla="*/ 25 h 59"/>
                  <a:gd name="T2" fmla="*/ 60 w 60"/>
                  <a:gd name="T3" fmla="*/ 48 h 59"/>
                  <a:gd name="T4" fmla="*/ 45 w 60"/>
                  <a:gd name="T5" fmla="*/ 45 h 59"/>
                  <a:gd name="T6" fmla="*/ 0 w 60"/>
                  <a:gd name="T7" fmla="*/ 19 h 59"/>
                  <a:gd name="T8" fmla="*/ 50 w 60"/>
                  <a:gd name="T9" fmla="*/ 37 h 59"/>
                  <a:gd name="T10" fmla="*/ 12 w 60"/>
                  <a:gd name="T11" fmla="*/ 2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59">
                    <a:moveTo>
                      <a:pt x="12" y="25"/>
                    </a:moveTo>
                    <a:cubicBezTo>
                      <a:pt x="60" y="48"/>
                      <a:pt x="60" y="48"/>
                      <a:pt x="60" y="48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30" y="59"/>
                      <a:pt x="1" y="45"/>
                      <a:pt x="0" y="19"/>
                    </a:cubicBezTo>
                    <a:cubicBezTo>
                      <a:pt x="0" y="19"/>
                      <a:pt x="35" y="0"/>
                      <a:pt x="50" y="37"/>
                    </a:cubicBezTo>
                    <a:cubicBezTo>
                      <a:pt x="12" y="25"/>
                      <a:pt x="12" y="25"/>
                      <a:pt x="1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86" tIns="17143" rIns="34286" bIns="17143" numCol="1" anchor="t" anchorCtr="0" compatLnSpc="1">
                <a:prstTxWarp prst="textNoShape">
                  <a:avLst/>
                </a:prstTxWarp>
              </a:bodyPr>
              <a:lstStyle/>
              <a:p>
                <a:pPr defTabSz="171450"/>
                <a:endParaRPr lang="en-US" sz="675">
                  <a:solidFill>
                    <a:srgbClr val="272E3A"/>
                  </a:solidFill>
                  <a:latin typeface="Open Sans Light"/>
                </a:endParaRPr>
              </a:p>
            </p:txBody>
          </p:sp>
          <p:sp>
            <p:nvSpPr>
              <p:cNvPr id="191" name="Freeform 158">
                <a:extLst>
                  <a:ext uri="{FF2B5EF4-FFF2-40B4-BE49-F238E27FC236}">
                    <a16:creationId xmlns="" xmlns:a16="http://schemas.microsoft.com/office/drawing/2014/main" id="{C1CF9612-AEA0-4E66-BF43-43A8A55DE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2738" y="6149975"/>
                <a:ext cx="498475" cy="427038"/>
              </a:xfrm>
              <a:custGeom>
                <a:avLst/>
                <a:gdLst>
                  <a:gd name="T0" fmla="*/ 12 w 60"/>
                  <a:gd name="T1" fmla="*/ 30 h 51"/>
                  <a:gd name="T2" fmla="*/ 60 w 60"/>
                  <a:gd name="T3" fmla="*/ 26 h 51"/>
                  <a:gd name="T4" fmla="*/ 47 w 60"/>
                  <a:gd name="T5" fmla="*/ 30 h 51"/>
                  <a:gd name="T6" fmla="*/ 0 w 60"/>
                  <a:gd name="T7" fmla="*/ 31 h 51"/>
                  <a:gd name="T8" fmla="*/ 46 w 60"/>
                  <a:gd name="T9" fmla="*/ 22 h 51"/>
                  <a:gd name="T10" fmla="*/ 12 w 60"/>
                  <a:gd name="T11" fmla="*/ 3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51">
                    <a:moveTo>
                      <a:pt x="12" y="30"/>
                    </a:moveTo>
                    <a:cubicBezTo>
                      <a:pt x="60" y="26"/>
                      <a:pt x="60" y="26"/>
                      <a:pt x="60" y="26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2" y="48"/>
                      <a:pt x="13" y="51"/>
                      <a:pt x="0" y="31"/>
                    </a:cubicBezTo>
                    <a:cubicBezTo>
                      <a:pt x="0" y="31"/>
                      <a:pt x="17" y="0"/>
                      <a:pt x="46" y="22"/>
                    </a:cubicBezTo>
                    <a:cubicBezTo>
                      <a:pt x="12" y="30"/>
                      <a:pt x="12" y="30"/>
                      <a:pt x="1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86" tIns="17143" rIns="34286" bIns="17143" numCol="1" anchor="t" anchorCtr="0" compatLnSpc="1">
                <a:prstTxWarp prst="textNoShape">
                  <a:avLst/>
                </a:prstTxWarp>
              </a:bodyPr>
              <a:lstStyle/>
              <a:p>
                <a:pPr defTabSz="171450"/>
                <a:endParaRPr lang="en-US" sz="675">
                  <a:solidFill>
                    <a:srgbClr val="272E3A"/>
                  </a:solidFill>
                  <a:latin typeface="Open Sans Light"/>
                </a:endParaRPr>
              </a:p>
            </p:txBody>
          </p:sp>
          <p:sp>
            <p:nvSpPr>
              <p:cNvPr id="192" name="Freeform 159">
                <a:extLst>
                  <a:ext uri="{FF2B5EF4-FFF2-40B4-BE49-F238E27FC236}">
                    <a16:creationId xmlns="" xmlns:a16="http://schemas.microsoft.com/office/drawing/2014/main" id="{AC046C11-0EDC-4B4A-8CFA-BD309FA62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72738" y="6065838"/>
                <a:ext cx="447675" cy="401638"/>
              </a:xfrm>
              <a:custGeom>
                <a:avLst/>
                <a:gdLst>
                  <a:gd name="T0" fmla="*/ 10 w 54"/>
                  <a:gd name="T1" fmla="*/ 29 h 48"/>
                  <a:gd name="T2" fmla="*/ 54 w 54"/>
                  <a:gd name="T3" fmla="*/ 15 h 48"/>
                  <a:gd name="T4" fmla="*/ 43 w 54"/>
                  <a:gd name="T5" fmla="*/ 22 h 48"/>
                  <a:gd name="T6" fmla="*/ 0 w 54"/>
                  <a:gd name="T7" fmla="*/ 32 h 48"/>
                  <a:gd name="T8" fmla="*/ 40 w 54"/>
                  <a:gd name="T9" fmla="*/ 14 h 48"/>
                  <a:gd name="T10" fmla="*/ 10 w 54"/>
                  <a:gd name="T11" fmla="*/ 2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48">
                    <a:moveTo>
                      <a:pt x="10" y="29"/>
                    </a:moveTo>
                    <a:cubicBezTo>
                      <a:pt x="54" y="15"/>
                      <a:pt x="54" y="15"/>
                      <a:pt x="54" y="15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39"/>
                      <a:pt x="16" y="48"/>
                      <a:pt x="0" y="32"/>
                    </a:cubicBezTo>
                    <a:cubicBezTo>
                      <a:pt x="0" y="32"/>
                      <a:pt x="9" y="0"/>
                      <a:pt x="40" y="14"/>
                    </a:cubicBezTo>
                    <a:cubicBezTo>
                      <a:pt x="10" y="29"/>
                      <a:pt x="10" y="29"/>
                      <a:pt x="10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86" tIns="17143" rIns="34286" bIns="17143" numCol="1" anchor="t" anchorCtr="0" compatLnSpc="1">
                <a:prstTxWarp prst="textNoShape">
                  <a:avLst/>
                </a:prstTxWarp>
              </a:bodyPr>
              <a:lstStyle/>
              <a:p>
                <a:pPr defTabSz="171450"/>
                <a:endParaRPr lang="en-US" sz="675">
                  <a:solidFill>
                    <a:srgbClr val="272E3A"/>
                  </a:solidFill>
                  <a:latin typeface="Open Sans Light"/>
                </a:endParaRPr>
              </a:p>
            </p:txBody>
          </p:sp>
        </p:grpSp>
        <p:grpSp>
          <p:nvGrpSpPr>
            <p:cNvPr id="110" name="Group 193">
              <a:extLst>
                <a:ext uri="{FF2B5EF4-FFF2-40B4-BE49-F238E27FC236}">
                  <a16:creationId xmlns="" xmlns:a16="http://schemas.microsoft.com/office/drawing/2014/main" id="{FE3C6921-1E48-46AE-8961-082376939061}"/>
                </a:ext>
              </a:extLst>
            </p:cNvPr>
            <p:cNvGrpSpPr/>
            <p:nvPr/>
          </p:nvGrpSpPr>
          <p:grpSpPr>
            <a:xfrm>
              <a:off x="5727733" y="3826202"/>
              <a:ext cx="808924" cy="842853"/>
              <a:chOff x="9459913" y="3271838"/>
              <a:chExt cx="2157412" cy="2247900"/>
            </a:xfrm>
          </p:grpSpPr>
          <p:sp>
            <p:nvSpPr>
              <p:cNvPr id="162" name="Freeform 146">
                <a:extLst>
                  <a:ext uri="{FF2B5EF4-FFF2-40B4-BE49-F238E27FC236}">
                    <a16:creationId xmlns="" xmlns:a16="http://schemas.microsoft.com/office/drawing/2014/main" id="{B4595AC8-27E9-46BE-AC61-801849E62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2175" y="3271838"/>
                <a:ext cx="565150" cy="646113"/>
              </a:xfrm>
              <a:custGeom>
                <a:avLst/>
                <a:gdLst>
                  <a:gd name="T0" fmla="*/ 28 w 68"/>
                  <a:gd name="T1" fmla="*/ 15 h 77"/>
                  <a:gd name="T2" fmla="*/ 45 w 68"/>
                  <a:gd name="T3" fmla="*/ 77 h 77"/>
                  <a:gd name="T4" fmla="*/ 36 w 68"/>
                  <a:gd name="T5" fmla="*/ 62 h 77"/>
                  <a:gd name="T6" fmla="*/ 24 w 68"/>
                  <a:gd name="T7" fmla="*/ 0 h 77"/>
                  <a:gd name="T8" fmla="*/ 47 w 68"/>
                  <a:gd name="T9" fmla="*/ 59 h 77"/>
                  <a:gd name="T10" fmla="*/ 28 w 68"/>
                  <a:gd name="T11" fmla="*/ 1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77">
                    <a:moveTo>
                      <a:pt x="28" y="15"/>
                    </a:moveTo>
                    <a:cubicBezTo>
                      <a:pt x="45" y="77"/>
                      <a:pt x="45" y="77"/>
                      <a:pt x="45" y="77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11" y="59"/>
                      <a:pt x="0" y="21"/>
                      <a:pt x="24" y="0"/>
                    </a:cubicBezTo>
                    <a:cubicBezTo>
                      <a:pt x="24" y="0"/>
                      <a:pt x="68" y="16"/>
                      <a:pt x="47" y="59"/>
                    </a:cubicBezTo>
                    <a:cubicBezTo>
                      <a:pt x="28" y="15"/>
                      <a:pt x="28" y="15"/>
                      <a:pt x="28" y="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34286" tIns="17143" rIns="34286" bIns="17143" numCol="1" anchor="t" anchorCtr="0" compatLnSpc="1">
                <a:prstTxWarp prst="textNoShape">
                  <a:avLst/>
                </a:prstTxWarp>
              </a:bodyPr>
              <a:lstStyle/>
              <a:p>
                <a:pPr defTabSz="171450"/>
                <a:endParaRPr lang="en-US" sz="675">
                  <a:solidFill>
                    <a:srgbClr val="272E3A"/>
                  </a:solidFill>
                  <a:latin typeface="Open Sans Light"/>
                </a:endParaRPr>
              </a:p>
            </p:txBody>
          </p:sp>
          <p:grpSp>
            <p:nvGrpSpPr>
              <p:cNvPr id="163" name="Group 188">
                <a:extLst>
                  <a:ext uri="{FF2B5EF4-FFF2-40B4-BE49-F238E27FC236}">
                    <a16:creationId xmlns="" xmlns:a16="http://schemas.microsoft.com/office/drawing/2014/main" id="{8D8EAAA4-4749-45A9-987B-AF53BB4E4B69}"/>
                  </a:ext>
                </a:extLst>
              </p:cNvPr>
              <p:cNvGrpSpPr/>
              <p:nvPr/>
            </p:nvGrpSpPr>
            <p:grpSpPr>
              <a:xfrm>
                <a:off x="9459913" y="3355975"/>
                <a:ext cx="1974850" cy="2163763"/>
                <a:chOff x="9459913" y="3355975"/>
                <a:chExt cx="1974850" cy="2163763"/>
              </a:xfrm>
              <a:solidFill>
                <a:schemeClr val="accent3"/>
              </a:solidFill>
            </p:grpSpPr>
            <p:sp>
              <p:nvSpPr>
                <p:cNvPr id="164" name="Freeform 97">
                  <a:extLst>
                    <a:ext uri="{FF2B5EF4-FFF2-40B4-BE49-F238E27FC236}">
                      <a16:creationId xmlns="" xmlns:a16="http://schemas.microsoft.com/office/drawing/2014/main" id="{BF756482-FD59-4D9C-B106-473CCC1BD5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39400" y="4262438"/>
                  <a:ext cx="249238" cy="242888"/>
                </a:xfrm>
                <a:custGeom>
                  <a:avLst/>
                  <a:gdLst>
                    <a:gd name="T0" fmla="*/ 9 w 30"/>
                    <a:gd name="T1" fmla="*/ 9 h 29"/>
                    <a:gd name="T2" fmla="*/ 30 w 30"/>
                    <a:gd name="T3" fmla="*/ 29 h 29"/>
                    <a:gd name="T4" fmla="*/ 23 w 30"/>
                    <a:gd name="T5" fmla="*/ 25 h 29"/>
                    <a:gd name="T6" fmla="*/ 4 w 30"/>
                    <a:gd name="T7" fmla="*/ 4 h 29"/>
                    <a:gd name="T8" fmla="*/ 26 w 30"/>
                    <a:gd name="T9" fmla="*/ 21 h 29"/>
                    <a:gd name="T10" fmla="*/ 9 w 30"/>
                    <a:gd name="T11" fmla="*/ 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" h="29">
                      <a:moveTo>
                        <a:pt x="9" y="9"/>
                      </a:moveTo>
                      <a:cubicBezTo>
                        <a:pt x="30" y="29"/>
                        <a:pt x="30" y="29"/>
                        <a:pt x="30" y="29"/>
                      </a:cubicBez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3" y="29"/>
                        <a:pt x="0" y="17"/>
                        <a:pt x="4" y="4"/>
                      </a:cubicBezTo>
                      <a:cubicBezTo>
                        <a:pt x="4" y="4"/>
                        <a:pt x="25" y="0"/>
                        <a:pt x="26" y="21"/>
                      </a:cubicBezTo>
                      <a:cubicBezTo>
                        <a:pt x="9" y="9"/>
                        <a:pt x="9" y="9"/>
                        <a:pt x="9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71450"/>
                  <a:endParaRPr lang="en-US" sz="675">
                    <a:solidFill>
                      <a:srgbClr val="272E3A"/>
                    </a:solidFill>
                    <a:latin typeface="Open Sans Light"/>
                  </a:endParaRPr>
                </a:p>
              </p:txBody>
            </p:sp>
            <p:sp>
              <p:nvSpPr>
                <p:cNvPr id="165" name="Freeform 98">
                  <a:extLst>
                    <a:ext uri="{FF2B5EF4-FFF2-40B4-BE49-F238E27FC236}">
                      <a16:creationId xmlns="" xmlns:a16="http://schemas.microsoft.com/office/drawing/2014/main" id="{0C839CBE-63DF-49BD-B199-AA912D3A10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71188" y="3843338"/>
                  <a:ext cx="663575" cy="712788"/>
                </a:xfrm>
                <a:custGeom>
                  <a:avLst/>
                  <a:gdLst>
                    <a:gd name="T0" fmla="*/ 31 w 80"/>
                    <a:gd name="T1" fmla="*/ 16 h 85"/>
                    <a:gd name="T2" fmla="*/ 73 w 80"/>
                    <a:gd name="T3" fmla="*/ 85 h 85"/>
                    <a:gd name="T4" fmla="*/ 57 w 80"/>
                    <a:gd name="T5" fmla="*/ 70 h 85"/>
                    <a:gd name="T6" fmla="*/ 20 w 80"/>
                    <a:gd name="T7" fmla="*/ 0 h 85"/>
                    <a:gd name="T8" fmla="*/ 69 w 80"/>
                    <a:gd name="T9" fmla="*/ 62 h 85"/>
                    <a:gd name="T10" fmla="*/ 31 w 80"/>
                    <a:gd name="T11" fmla="*/ 16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0" h="85">
                      <a:moveTo>
                        <a:pt x="31" y="16"/>
                      </a:moveTo>
                      <a:cubicBezTo>
                        <a:pt x="73" y="85"/>
                        <a:pt x="73" y="85"/>
                        <a:pt x="73" y="85"/>
                      </a:cubicBezTo>
                      <a:cubicBezTo>
                        <a:pt x="57" y="70"/>
                        <a:pt x="57" y="70"/>
                        <a:pt x="57" y="70"/>
                      </a:cubicBezTo>
                      <a:cubicBezTo>
                        <a:pt x="26" y="75"/>
                        <a:pt x="0" y="34"/>
                        <a:pt x="20" y="0"/>
                      </a:cubicBezTo>
                      <a:cubicBezTo>
                        <a:pt x="20" y="0"/>
                        <a:pt x="80" y="3"/>
                        <a:pt x="69" y="62"/>
                      </a:cubicBezTo>
                      <a:cubicBezTo>
                        <a:pt x="31" y="16"/>
                        <a:pt x="31" y="16"/>
                        <a:pt x="31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71450"/>
                  <a:endParaRPr lang="en-US" sz="675">
                    <a:solidFill>
                      <a:srgbClr val="272E3A"/>
                    </a:solidFill>
                    <a:latin typeface="Open Sans Light"/>
                  </a:endParaRPr>
                </a:p>
              </p:txBody>
            </p:sp>
            <p:sp>
              <p:nvSpPr>
                <p:cNvPr id="166" name="Freeform 100">
                  <a:extLst>
                    <a:ext uri="{FF2B5EF4-FFF2-40B4-BE49-F238E27FC236}">
                      <a16:creationId xmlns="" xmlns:a16="http://schemas.microsoft.com/office/drawing/2014/main" id="{1937165A-CDD5-4204-AC3C-FDB1F4F869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80688" y="3516313"/>
                  <a:ext cx="231775" cy="250825"/>
                </a:xfrm>
                <a:custGeom>
                  <a:avLst/>
                  <a:gdLst>
                    <a:gd name="T0" fmla="*/ 11 w 28"/>
                    <a:gd name="T1" fmla="*/ 6 h 30"/>
                    <a:gd name="T2" fmla="*/ 27 w 28"/>
                    <a:gd name="T3" fmla="*/ 30 h 30"/>
                    <a:gd name="T4" fmla="*/ 21 w 28"/>
                    <a:gd name="T5" fmla="*/ 25 h 30"/>
                    <a:gd name="T6" fmla="*/ 7 w 28"/>
                    <a:gd name="T7" fmla="*/ 0 h 30"/>
                    <a:gd name="T8" fmla="*/ 25 w 28"/>
                    <a:gd name="T9" fmla="*/ 22 h 30"/>
                    <a:gd name="T10" fmla="*/ 11 w 28"/>
                    <a:gd name="T11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" h="30">
                      <a:moveTo>
                        <a:pt x="11" y="6"/>
                      </a:move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10" y="27"/>
                        <a:pt x="0" y="13"/>
                        <a:pt x="7" y="0"/>
                      </a:cubicBezTo>
                      <a:cubicBezTo>
                        <a:pt x="7" y="0"/>
                        <a:pt x="28" y="1"/>
                        <a:pt x="25" y="22"/>
                      </a:cubicBezTo>
                      <a:cubicBezTo>
                        <a:pt x="11" y="6"/>
                        <a:pt x="11" y="6"/>
                        <a:pt x="1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71450"/>
                  <a:endParaRPr lang="en-US" sz="675">
                    <a:solidFill>
                      <a:srgbClr val="272E3A"/>
                    </a:solidFill>
                    <a:latin typeface="Open Sans Light"/>
                  </a:endParaRPr>
                </a:p>
              </p:txBody>
            </p:sp>
            <p:sp>
              <p:nvSpPr>
                <p:cNvPr id="167" name="Freeform 108">
                  <a:extLst>
                    <a:ext uri="{FF2B5EF4-FFF2-40B4-BE49-F238E27FC236}">
                      <a16:creationId xmlns="" xmlns:a16="http://schemas.microsoft.com/office/drawing/2014/main" id="{D29546E7-33C7-46EA-8F1C-8E4FEB9598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07613" y="4505325"/>
                  <a:ext cx="406400" cy="411163"/>
                </a:xfrm>
                <a:custGeom>
                  <a:avLst/>
                  <a:gdLst>
                    <a:gd name="T0" fmla="*/ 13 w 49"/>
                    <a:gd name="T1" fmla="*/ 17 h 49"/>
                    <a:gd name="T2" fmla="*/ 49 w 49"/>
                    <a:gd name="T3" fmla="*/ 45 h 49"/>
                    <a:gd name="T4" fmla="*/ 37 w 49"/>
                    <a:gd name="T5" fmla="*/ 40 h 49"/>
                    <a:gd name="T6" fmla="*/ 3 w 49"/>
                    <a:gd name="T7" fmla="*/ 10 h 49"/>
                    <a:gd name="T8" fmla="*/ 42 w 49"/>
                    <a:gd name="T9" fmla="*/ 34 h 49"/>
                    <a:gd name="T10" fmla="*/ 13 w 49"/>
                    <a:gd name="T11" fmla="*/ 1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" h="49">
                      <a:moveTo>
                        <a:pt x="13" y="17"/>
                      </a:moveTo>
                      <a:cubicBezTo>
                        <a:pt x="49" y="45"/>
                        <a:pt x="49" y="45"/>
                        <a:pt x="49" y="45"/>
                      </a:cubicBezTo>
                      <a:cubicBezTo>
                        <a:pt x="37" y="40"/>
                        <a:pt x="37" y="40"/>
                        <a:pt x="37" y="40"/>
                      </a:cubicBezTo>
                      <a:cubicBezTo>
                        <a:pt x="22" y="49"/>
                        <a:pt x="0" y="33"/>
                        <a:pt x="3" y="10"/>
                      </a:cubicBezTo>
                      <a:cubicBezTo>
                        <a:pt x="3" y="10"/>
                        <a:pt x="36" y="0"/>
                        <a:pt x="42" y="34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71450"/>
                  <a:endParaRPr lang="en-US" sz="675">
                    <a:solidFill>
                      <a:srgbClr val="272E3A"/>
                    </a:solidFill>
                    <a:latin typeface="Open Sans Light"/>
                  </a:endParaRPr>
                </a:p>
              </p:txBody>
            </p:sp>
            <p:sp>
              <p:nvSpPr>
                <p:cNvPr id="168" name="Freeform 109">
                  <a:extLst>
                    <a:ext uri="{FF2B5EF4-FFF2-40B4-BE49-F238E27FC236}">
                      <a16:creationId xmlns="" xmlns:a16="http://schemas.microsoft.com/office/drawing/2014/main" id="{82789EE9-B48C-4B59-BDB0-32AB2ABC74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48888" y="3600450"/>
                  <a:ext cx="663575" cy="687388"/>
                </a:xfrm>
                <a:custGeom>
                  <a:avLst/>
                  <a:gdLst>
                    <a:gd name="T0" fmla="*/ 28 w 80"/>
                    <a:gd name="T1" fmla="*/ 21 h 82"/>
                    <a:gd name="T2" fmla="*/ 80 w 80"/>
                    <a:gd name="T3" fmla="*/ 82 h 82"/>
                    <a:gd name="T4" fmla="*/ 61 w 80"/>
                    <a:gd name="T5" fmla="*/ 69 h 82"/>
                    <a:gd name="T6" fmla="*/ 14 w 80"/>
                    <a:gd name="T7" fmla="*/ 6 h 82"/>
                    <a:gd name="T8" fmla="*/ 72 w 80"/>
                    <a:gd name="T9" fmla="*/ 60 h 82"/>
                    <a:gd name="T10" fmla="*/ 28 w 80"/>
                    <a:gd name="T11" fmla="*/ 2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0" h="82">
                      <a:moveTo>
                        <a:pt x="28" y="21"/>
                      </a:moveTo>
                      <a:cubicBezTo>
                        <a:pt x="80" y="82"/>
                        <a:pt x="80" y="82"/>
                        <a:pt x="80" y="82"/>
                      </a:cubicBezTo>
                      <a:cubicBezTo>
                        <a:pt x="61" y="69"/>
                        <a:pt x="61" y="69"/>
                        <a:pt x="61" y="69"/>
                      </a:cubicBezTo>
                      <a:cubicBezTo>
                        <a:pt x="32" y="79"/>
                        <a:pt x="0" y="43"/>
                        <a:pt x="14" y="6"/>
                      </a:cubicBezTo>
                      <a:cubicBezTo>
                        <a:pt x="14" y="6"/>
                        <a:pt x="73" y="0"/>
                        <a:pt x="72" y="60"/>
                      </a:cubicBezTo>
                      <a:cubicBezTo>
                        <a:pt x="28" y="21"/>
                        <a:pt x="28" y="21"/>
                        <a:pt x="28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71450"/>
                  <a:endParaRPr lang="en-US" sz="675">
                    <a:solidFill>
                      <a:srgbClr val="272E3A"/>
                    </a:solidFill>
                    <a:latin typeface="Open Sans Light"/>
                  </a:endParaRPr>
                </a:p>
              </p:txBody>
            </p:sp>
            <p:sp>
              <p:nvSpPr>
                <p:cNvPr id="169" name="Freeform 118">
                  <a:extLst>
                    <a:ext uri="{FF2B5EF4-FFF2-40B4-BE49-F238E27FC236}">
                      <a16:creationId xmlns="" xmlns:a16="http://schemas.microsoft.com/office/drawing/2014/main" id="{647A8FB7-A536-4A0C-836B-91C31ED8FB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42488" y="3884613"/>
                  <a:ext cx="704850" cy="722313"/>
                </a:xfrm>
                <a:custGeom>
                  <a:avLst/>
                  <a:gdLst>
                    <a:gd name="T0" fmla="*/ 22 w 85"/>
                    <a:gd name="T1" fmla="*/ 30 h 86"/>
                    <a:gd name="T2" fmla="*/ 85 w 85"/>
                    <a:gd name="T3" fmla="*/ 78 h 86"/>
                    <a:gd name="T4" fmla="*/ 64 w 85"/>
                    <a:gd name="T5" fmla="*/ 70 h 86"/>
                    <a:gd name="T6" fmla="*/ 6 w 85"/>
                    <a:gd name="T7" fmla="*/ 18 h 86"/>
                    <a:gd name="T8" fmla="*/ 73 w 85"/>
                    <a:gd name="T9" fmla="*/ 59 h 86"/>
                    <a:gd name="T10" fmla="*/ 22 w 85"/>
                    <a:gd name="T11" fmla="*/ 3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5" h="86">
                      <a:moveTo>
                        <a:pt x="22" y="30"/>
                      </a:moveTo>
                      <a:cubicBezTo>
                        <a:pt x="85" y="78"/>
                        <a:pt x="85" y="78"/>
                        <a:pt x="85" y="78"/>
                      </a:cubicBezTo>
                      <a:cubicBezTo>
                        <a:pt x="64" y="70"/>
                        <a:pt x="64" y="70"/>
                        <a:pt x="64" y="70"/>
                      </a:cubicBezTo>
                      <a:cubicBezTo>
                        <a:pt x="38" y="86"/>
                        <a:pt x="0" y="57"/>
                        <a:pt x="6" y="18"/>
                      </a:cubicBezTo>
                      <a:cubicBezTo>
                        <a:pt x="6" y="18"/>
                        <a:pt x="62" y="0"/>
                        <a:pt x="73" y="59"/>
                      </a:cubicBezTo>
                      <a:cubicBezTo>
                        <a:pt x="22" y="30"/>
                        <a:pt x="22" y="30"/>
                        <a:pt x="22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71450"/>
                  <a:endParaRPr lang="en-US" sz="675">
                    <a:solidFill>
                      <a:srgbClr val="272E3A"/>
                    </a:solidFill>
                    <a:latin typeface="Open Sans Light"/>
                  </a:endParaRPr>
                </a:p>
              </p:txBody>
            </p:sp>
            <p:sp>
              <p:nvSpPr>
                <p:cNvPr id="170" name="Freeform 130">
                  <a:extLst>
                    <a:ext uri="{FF2B5EF4-FFF2-40B4-BE49-F238E27FC236}">
                      <a16:creationId xmlns="" xmlns:a16="http://schemas.microsoft.com/office/drawing/2014/main" id="{918AFD2E-CA04-44E1-A5B3-8AEA6F8478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59913" y="4479925"/>
                  <a:ext cx="606425" cy="604838"/>
                </a:xfrm>
                <a:custGeom>
                  <a:avLst/>
                  <a:gdLst>
                    <a:gd name="T0" fmla="*/ 15 w 73"/>
                    <a:gd name="T1" fmla="*/ 30 h 72"/>
                    <a:gd name="T2" fmla="*/ 73 w 73"/>
                    <a:gd name="T3" fmla="*/ 58 h 72"/>
                    <a:gd name="T4" fmla="*/ 55 w 73"/>
                    <a:gd name="T5" fmla="*/ 55 h 72"/>
                    <a:gd name="T6" fmla="*/ 0 w 73"/>
                    <a:gd name="T7" fmla="*/ 23 h 72"/>
                    <a:gd name="T8" fmla="*/ 60 w 73"/>
                    <a:gd name="T9" fmla="*/ 45 h 72"/>
                    <a:gd name="T10" fmla="*/ 15 w 73"/>
                    <a:gd name="T11" fmla="*/ 3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3" h="72">
                      <a:moveTo>
                        <a:pt x="15" y="30"/>
                      </a:moveTo>
                      <a:cubicBezTo>
                        <a:pt x="73" y="58"/>
                        <a:pt x="73" y="58"/>
                        <a:pt x="73" y="58"/>
                      </a:cubicBezTo>
                      <a:cubicBezTo>
                        <a:pt x="55" y="55"/>
                        <a:pt x="55" y="55"/>
                        <a:pt x="55" y="55"/>
                      </a:cubicBezTo>
                      <a:cubicBezTo>
                        <a:pt x="36" y="72"/>
                        <a:pt x="1" y="55"/>
                        <a:pt x="0" y="23"/>
                      </a:cubicBezTo>
                      <a:cubicBezTo>
                        <a:pt x="0" y="23"/>
                        <a:pt x="42" y="0"/>
                        <a:pt x="60" y="45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71450"/>
                  <a:endParaRPr lang="en-US" sz="675">
                    <a:solidFill>
                      <a:srgbClr val="272E3A"/>
                    </a:solidFill>
                    <a:latin typeface="Open Sans Light"/>
                  </a:endParaRPr>
                </a:p>
              </p:txBody>
            </p:sp>
            <p:sp>
              <p:nvSpPr>
                <p:cNvPr id="171" name="Freeform 131">
                  <a:extLst>
                    <a:ext uri="{FF2B5EF4-FFF2-40B4-BE49-F238E27FC236}">
                      <a16:creationId xmlns="" xmlns:a16="http://schemas.microsoft.com/office/drawing/2014/main" id="{CB152719-3F4D-41EA-AFFB-08E4E0DE95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63250" y="3355975"/>
                  <a:ext cx="373063" cy="411163"/>
                </a:xfrm>
                <a:custGeom>
                  <a:avLst/>
                  <a:gdLst>
                    <a:gd name="T0" fmla="*/ 18 w 45"/>
                    <a:gd name="T1" fmla="*/ 9 h 49"/>
                    <a:gd name="T2" fmla="*/ 35 w 45"/>
                    <a:gd name="T3" fmla="*/ 49 h 49"/>
                    <a:gd name="T4" fmla="*/ 28 w 45"/>
                    <a:gd name="T5" fmla="*/ 40 h 49"/>
                    <a:gd name="T6" fmla="*/ 13 w 45"/>
                    <a:gd name="T7" fmla="*/ 0 h 49"/>
                    <a:gd name="T8" fmla="*/ 35 w 45"/>
                    <a:gd name="T9" fmla="*/ 37 h 49"/>
                    <a:gd name="T10" fmla="*/ 18 w 45"/>
                    <a:gd name="T11" fmla="*/ 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5" h="49">
                      <a:moveTo>
                        <a:pt x="18" y="9"/>
                      </a:moveTo>
                      <a:cubicBezTo>
                        <a:pt x="35" y="49"/>
                        <a:pt x="35" y="49"/>
                        <a:pt x="35" y="49"/>
                      </a:cubicBezTo>
                      <a:cubicBezTo>
                        <a:pt x="28" y="40"/>
                        <a:pt x="28" y="40"/>
                        <a:pt x="28" y="40"/>
                      </a:cubicBezTo>
                      <a:cubicBezTo>
                        <a:pt x="11" y="41"/>
                        <a:pt x="0" y="17"/>
                        <a:pt x="13" y="0"/>
                      </a:cubicBezTo>
                      <a:cubicBezTo>
                        <a:pt x="13" y="0"/>
                        <a:pt x="45" y="6"/>
                        <a:pt x="35" y="37"/>
                      </a:cubicBezTo>
                      <a:cubicBezTo>
                        <a:pt x="18" y="9"/>
                        <a:pt x="18" y="9"/>
                        <a:pt x="18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71450"/>
                  <a:endParaRPr lang="en-US" sz="675">
                    <a:solidFill>
                      <a:srgbClr val="272E3A"/>
                    </a:solidFill>
                    <a:latin typeface="Open Sans Light"/>
                  </a:endParaRPr>
                </a:p>
              </p:txBody>
            </p:sp>
            <p:sp>
              <p:nvSpPr>
                <p:cNvPr id="172" name="Freeform 141">
                  <a:extLst>
                    <a:ext uri="{FF2B5EF4-FFF2-40B4-BE49-F238E27FC236}">
                      <a16:creationId xmlns="" xmlns:a16="http://schemas.microsoft.com/office/drawing/2014/main" id="{4ABCF6D0-C996-4857-8817-F65F8B4D86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28350" y="4849813"/>
                  <a:ext cx="331788" cy="327025"/>
                </a:xfrm>
                <a:custGeom>
                  <a:avLst/>
                  <a:gdLst>
                    <a:gd name="T0" fmla="*/ 8 w 40"/>
                    <a:gd name="T1" fmla="*/ 16 h 39"/>
                    <a:gd name="T2" fmla="*/ 40 w 40"/>
                    <a:gd name="T3" fmla="*/ 32 h 39"/>
                    <a:gd name="T4" fmla="*/ 30 w 40"/>
                    <a:gd name="T5" fmla="*/ 30 h 39"/>
                    <a:gd name="T6" fmla="*/ 0 w 40"/>
                    <a:gd name="T7" fmla="*/ 12 h 39"/>
                    <a:gd name="T8" fmla="*/ 33 w 40"/>
                    <a:gd name="T9" fmla="*/ 24 h 39"/>
                    <a:gd name="T10" fmla="*/ 8 w 40"/>
                    <a:gd name="T11" fmla="*/ 16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" h="39">
                      <a:moveTo>
                        <a:pt x="8" y="16"/>
                      </a:moveTo>
                      <a:cubicBezTo>
                        <a:pt x="40" y="32"/>
                        <a:pt x="40" y="32"/>
                        <a:pt x="40" y="32"/>
                      </a:cubicBezTo>
                      <a:cubicBezTo>
                        <a:pt x="30" y="30"/>
                        <a:pt x="30" y="30"/>
                        <a:pt x="30" y="30"/>
                      </a:cubicBezTo>
                      <a:cubicBezTo>
                        <a:pt x="19" y="39"/>
                        <a:pt x="0" y="30"/>
                        <a:pt x="0" y="12"/>
                      </a:cubicBezTo>
                      <a:cubicBezTo>
                        <a:pt x="0" y="12"/>
                        <a:pt x="23" y="0"/>
                        <a:pt x="33" y="24"/>
                      </a:cubicBezTo>
                      <a:cubicBezTo>
                        <a:pt x="8" y="16"/>
                        <a:pt x="8" y="16"/>
                        <a:pt x="8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71450"/>
                  <a:endParaRPr lang="en-US" sz="675">
                    <a:solidFill>
                      <a:srgbClr val="272E3A"/>
                    </a:solidFill>
                    <a:latin typeface="Open Sans Light"/>
                  </a:endParaRPr>
                </a:p>
              </p:txBody>
            </p:sp>
            <p:sp>
              <p:nvSpPr>
                <p:cNvPr id="173" name="Freeform 142">
                  <a:extLst>
                    <a:ext uri="{FF2B5EF4-FFF2-40B4-BE49-F238E27FC236}">
                      <a16:creationId xmlns="" xmlns:a16="http://schemas.microsoft.com/office/drawing/2014/main" id="{667CF4B7-FF8D-4CDD-9A40-105094B2DF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40950" y="4849813"/>
                  <a:ext cx="280988" cy="284163"/>
                </a:xfrm>
                <a:custGeom>
                  <a:avLst/>
                  <a:gdLst>
                    <a:gd name="T0" fmla="*/ 7 w 34"/>
                    <a:gd name="T1" fmla="*/ 14 h 34"/>
                    <a:gd name="T2" fmla="*/ 34 w 34"/>
                    <a:gd name="T3" fmla="*/ 28 h 34"/>
                    <a:gd name="T4" fmla="*/ 25 w 34"/>
                    <a:gd name="T5" fmla="*/ 26 h 34"/>
                    <a:gd name="T6" fmla="*/ 0 w 34"/>
                    <a:gd name="T7" fmla="*/ 11 h 34"/>
                    <a:gd name="T8" fmla="*/ 28 w 34"/>
                    <a:gd name="T9" fmla="*/ 21 h 34"/>
                    <a:gd name="T10" fmla="*/ 7 w 34"/>
                    <a:gd name="T11" fmla="*/ 1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4" h="34">
                      <a:moveTo>
                        <a:pt x="7" y="14"/>
                      </a:moveTo>
                      <a:cubicBezTo>
                        <a:pt x="34" y="28"/>
                        <a:pt x="34" y="28"/>
                        <a:pt x="34" y="28"/>
                      </a:cubicBezTo>
                      <a:cubicBezTo>
                        <a:pt x="25" y="26"/>
                        <a:pt x="25" y="26"/>
                        <a:pt x="25" y="26"/>
                      </a:cubicBezTo>
                      <a:cubicBezTo>
                        <a:pt x="17" y="34"/>
                        <a:pt x="0" y="26"/>
                        <a:pt x="0" y="11"/>
                      </a:cubicBezTo>
                      <a:cubicBezTo>
                        <a:pt x="0" y="11"/>
                        <a:pt x="19" y="0"/>
                        <a:pt x="28" y="21"/>
                      </a:cubicBezTo>
                      <a:cubicBezTo>
                        <a:pt x="7" y="14"/>
                        <a:pt x="7" y="14"/>
                        <a:pt x="7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71450"/>
                  <a:endParaRPr lang="en-US" sz="675">
                    <a:solidFill>
                      <a:srgbClr val="272E3A"/>
                    </a:solidFill>
                    <a:latin typeface="Open Sans Light"/>
                  </a:endParaRPr>
                </a:p>
              </p:txBody>
            </p:sp>
            <p:sp>
              <p:nvSpPr>
                <p:cNvPr id="174" name="Freeform 144">
                  <a:extLst>
                    <a:ext uri="{FF2B5EF4-FFF2-40B4-BE49-F238E27FC236}">
                      <a16:creationId xmlns="" xmlns:a16="http://schemas.microsoft.com/office/drawing/2014/main" id="{AEBFFA0F-9826-4EE0-8423-67C5DCFAEA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67850" y="4170363"/>
                  <a:ext cx="449263" cy="460375"/>
                </a:xfrm>
                <a:custGeom>
                  <a:avLst/>
                  <a:gdLst>
                    <a:gd name="T0" fmla="*/ 12 w 54"/>
                    <a:gd name="T1" fmla="*/ 21 h 55"/>
                    <a:gd name="T2" fmla="*/ 54 w 54"/>
                    <a:gd name="T3" fmla="*/ 47 h 55"/>
                    <a:gd name="T4" fmla="*/ 41 w 54"/>
                    <a:gd name="T5" fmla="*/ 43 h 55"/>
                    <a:gd name="T6" fmla="*/ 1 w 54"/>
                    <a:gd name="T7" fmla="*/ 15 h 55"/>
                    <a:gd name="T8" fmla="*/ 45 w 54"/>
                    <a:gd name="T9" fmla="*/ 36 h 55"/>
                    <a:gd name="T10" fmla="*/ 12 w 54"/>
                    <a:gd name="T11" fmla="*/ 21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4" h="55">
                      <a:moveTo>
                        <a:pt x="12" y="21"/>
                      </a:moveTo>
                      <a:cubicBezTo>
                        <a:pt x="54" y="47"/>
                        <a:pt x="54" y="47"/>
                        <a:pt x="54" y="47"/>
                      </a:cubicBezTo>
                      <a:cubicBezTo>
                        <a:pt x="41" y="43"/>
                        <a:pt x="41" y="43"/>
                        <a:pt x="41" y="43"/>
                      </a:cubicBezTo>
                      <a:cubicBezTo>
                        <a:pt x="25" y="55"/>
                        <a:pt x="0" y="40"/>
                        <a:pt x="1" y="15"/>
                      </a:cubicBezTo>
                      <a:cubicBezTo>
                        <a:pt x="1" y="15"/>
                        <a:pt x="34" y="0"/>
                        <a:pt x="45" y="36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71450"/>
                  <a:endParaRPr lang="en-US" sz="675">
                    <a:solidFill>
                      <a:srgbClr val="272E3A"/>
                    </a:solidFill>
                    <a:latin typeface="Open Sans Light"/>
                  </a:endParaRPr>
                </a:p>
              </p:txBody>
            </p:sp>
            <p:sp>
              <p:nvSpPr>
                <p:cNvPr id="175" name="Freeform 145">
                  <a:extLst>
                    <a:ext uri="{FF2B5EF4-FFF2-40B4-BE49-F238E27FC236}">
                      <a16:creationId xmlns="" xmlns:a16="http://schemas.microsoft.com/office/drawing/2014/main" id="{25312E69-4F08-4A25-900B-373E747CD0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79138" y="4454525"/>
                  <a:ext cx="430213" cy="461963"/>
                </a:xfrm>
                <a:custGeom>
                  <a:avLst/>
                  <a:gdLst>
                    <a:gd name="T0" fmla="*/ 18 w 52"/>
                    <a:gd name="T1" fmla="*/ 13 h 55"/>
                    <a:gd name="T2" fmla="*/ 52 w 52"/>
                    <a:gd name="T3" fmla="*/ 55 h 55"/>
                    <a:gd name="T4" fmla="*/ 40 w 52"/>
                    <a:gd name="T5" fmla="*/ 46 h 55"/>
                    <a:gd name="T6" fmla="*/ 10 w 52"/>
                    <a:gd name="T7" fmla="*/ 3 h 55"/>
                    <a:gd name="T8" fmla="*/ 47 w 52"/>
                    <a:gd name="T9" fmla="*/ 40 h 55"/>
                    <a:gd name="T10" fmla="*/ 18 w 52"/>
                    <a:gd name="T11" fmla="*/ 1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2" h="55">
                      <a:moveTo>
                        <a:pt x="18" y="13"/>
                      </a:moveTo>
                      <a:cubicBezTo>
                        <a:pt x="52" y="55"/>
                        <a:pt x="52" y="55"/>
                        <a:pt x="52" y="55"/>
                      </a:cubicBezTo>
                      <a:cubicBezTo>
                        <a:pt x="40" y="46"/>
                        <a:pt x="40" y="46"/>
                        <a:pt x="40" y="46"/>
                      </a:cubicBezTo>
                      <a:cubicBezTo>
                        <a:pt x="20" y="52"/>
                        <a:pt x="0" y="28"/>
                        <a:pt x="10" y="3"/>
                      </a:cubicBezTo>
                      <a:cubicBezTo>
                        <a:pt x="10" y="3"/>
                        <a:pt x="49" y="0"/>
                        <a:pt x="47" y="40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71450"/>
                  <a:endParaRPr lang="en-US" sz="675">
                    <a:solidFill>
                      <a:srgbClr val="272E3A"/>
                    </a:solidFill>
                    <a:latin typeface="Open Sans Light"/>
                  </a:endParaRPr>
                </a:p>
              </p:txBody>
            </p:sp>
            <p:sp>
              <p:nvSpPr>
                <p:cNvPr id="176" name="Freeform 160">
                  <a:extLst>
                    <a:ext uri="{FF2B5EF4-FFF2-40B4-BE49-F238E27FC236}">
                      <a16:creationId xmlns="" xmlns:a16="http://schemas.microsoft.com/office/drawing/2014/main" id="{9693769B-AF27-49F0-9562-D95C813F78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69613" y="5151438"/>
                  <a:ext cx="365125" cy="368300"/>
                </a:xfrm>
                <a:custGeom>
                  <a:avLst/>
                  <a:gdLst>
                    <a:gd name="T0" fmla="*/ 9 w 44"/>
                    <a:gd name="T1" fmla="*/ 19 h 44"/>
                    <a:gd name="T2" fmla="*/ 44 w 44"/>
                    <a:gd name="T3" fmla="*/ 36 h 44"/>
                    <a:gd name="T4" fmla="*/ 33 w 44"/>
                    <a:gd name="T5" fmla="*/ 34 h 44"/>
                    <a:gd name="T6" fmla="*/ 0 w 44"/>
                    <a:gd name="T7" fmla="*/ 15 h 44"/>
                    <a:gd name="T8" fmla="*/ 36 w 44"/>
                    <a:gd name="T9" fmla="*/ 28 h 44"/>
                    <a:gd name="T10" fmla="*/ 9 w 44"/>
                    <a:gd name="T11" fmla="*/ 19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4" h="44">
                      <a:moveTo>
                        <a:pt x="9" y="19"/>
                      </a:moveTo>
                      <a:cubicBezTo>
                        <a:pt x="44" y="36"/>
                        <a:pt x="44" y="36"/>
                        <a:pt x="44" y="36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22" y="44"/>
                        <a:pt x="1" y="34"/>
                        <a:pt x="0" y="15"/>
                      </a:cubicBezTo>
                      <a:cubicBezTo>
                        <a:pt x="0" y="15"/>
                        <a:pt x="25" y="0"/>
                        <a:pt x="36" y="28"/>
                      </a:cubicBezTo>
                      <a:cubicBezTo>
                        <a:pt x="9" y="19"/>
                        <a:pt x="9" y="19"/>
                        <a:pt x="9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71450"/>
                  <a:endParaRPr lang="en-US" sz="675">
                    <a:solidFill>
                      <a:srgbClr val="272E3A"/>
                    </a:solidFill>
                    <a:latin typeface="Open Sans Light"/>
                  </a:endParaRPr>
                </a:p>
              </p:txBody>
            </p:sp>
          </p:grpSp>
        </p:grpSp>
        <p:grpSp>
          <p:nvGrpSpPr>
            <p:cNvPr id="111" name="Group 190">
              <a:extLst>
                <a:ext uri="{FF2B5EF4-FFF2-40B4-BE49-F238E27FC236}">
                  <a16:creationId xmlns="" xmlns:a16="http://schemas.microsoft.com/office/drawing/2014/main" id="{DED8DF14-2DB9-441C-A1B8-DA000E576F17}"/>
                </a:ext>
              </a:extLst>
            </p:cNvPr>
            <p:cNvGrpSpPr/>
            <p:nvPr/>
          </p:nvGrpSpPr>
          <p:grpSpPr>
            <a:xfrm>
              <a:off x="6477135" y="3779178"/>
              <a:ext cx="1458921" cy="955948"/>
              <a:chOff x="11458575" y="3146425"/>
              <a:chExt cx="3890963" cy="2549526"/>
            </a:xfrm>
            <a:solidFill>
              <a:schemeClr val="accent5"/>
            </a:solidFill>
          </p:grpSpPr>
          <p:sp>
            <p:nvSpPr>
              <p:cNvPr id="129" name="Freeform 101">
                <a:extLst>
                  <a:ext uri="{FF2B5EF4-FFF2-40B4-BE49-F238E27FC236}">
                    <a16:creationId xmlns="" xmlns:a16="http://schemas.microsoft.com/office/drawing/2014/main" id="{E6A8BD48-EEA6-465E-838A-99D50150C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52650" y="4630738"/>
                <a:ext cx="496888" cy="495300"/>
              </a:xfrm>
              <a:custGeom>
                <a:avLst/>
                <a:gdLst>
                  <a:gd name="T0" fmla="*/ 48 w 60"/>
                  <a:gd name="T1" fmla="*/ 25 h 59"/>
                  <a:gd name="T2" fmla="*/ 0 w 60"/>
                  <a:gd name="T3" fmla="*/ 48 h 59"/>
                  <a:gd name="T4" fmla="*/ 15 w 60"/>
                  <a:gd name="T5" fmla="*/ 45 h 59"/>
                  <a:gd name="T6" fmla="*/ 60 w 60"/>
                  <a:gd name="T7" fmla="*/ 19 h 59"/>
                  <a:gd name="T8" fmla="*/ 10 w 60"/>
                  <a:gd name="T9" fmla="*/ 37 h 59"/>
                  <a:gd name="T10" fmla="*/ 48 w 60"/>
                  <a:gd name="T11" fmla="*/ 2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59">
                    <a:moveTo>
                      <a:pt x="48" y="25"/>
                    </a:moveTo>
                    <a:cubicBezTo>
                      <a:pt x="0" y="48"/>
                      <a:pt x="0" y="48"/>
                      <a:pt x="0" y="48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30" y="59"/>
                      <a:pt x="59" y="45"/>
                      <a:pt x="60" y="19"/>
                    </a:cubicBezTo>
                    <a:cubicBezTo>
                      <a:pt x="60" y="19"/>
                      <a:pt x="25" y="0"/>
                      <a:pt x="10" y="37"/>
                    </a:cubicBezTo>
                    <a:cubicBezTo>
                      <a:pt x="48" y="25"/>
                      <a:pt x="48" y="25"/>
                      <a:pt x="48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34286" tIns="17143" rIns="34286" bIns="17143" numCol="1" anchor="t" anchorCtr="0" compatLnSpc="1">
                <a:prstTxWarp prst="textNoShape">
                  <a:avLst/>
                </a:prstTxWarp>
              </a:bodyPr>
              <a:lstStyle/>
              <a:p>
                <a:pPr defTabSz="171450"/>
                <a:endParaRPr lang="en-US" sz="675">
                  <a:solidFill>
                    <a:srgbClr val="272E3A"/>
                  </a:solidFill>
                  <a:latin typeface="Open Sans Light"/>
                </a:endParaRPr>
              </a:p>
            </p:txBody>
          </p:sp>
          <p:sp>
            <p:nvSpPr>
              <p:cNvPr id="130" name="Freeform 102">
                <a:extLst>
                  <a:ext uri="{FF2B5EF4-FFF2-40B4-BE49-F238E27FC236}">
                    <a16:creationId xmlns="" xmlns:a16="http://schemas.microsoft.com/office/drawing/2014/main" id="{CE87BB35-3488-44A7-973A-E0B5526D8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62125" y="4170363"/>
                <a:ext cx="447675" cy="460375"/>
              </a:xfrm>
              <a:custGeom>
                <a:avLst/>
                <a:gdLst>
                  <a:gd name="T0" fmla="*/ 42 w 54"/>
                  <a:gd name="T1" fmla="*/ 21 h 55"/>
                  <a:gd name="T2" fmla="*/ 0 w 54"/>
                  <a:gd name="T3" fmla="*/ 47 h 55"/>
                  <a:gd name="T4" fmla="*/ 13 w 54"/>
                  <a:gd name="T5" fmla="*/ 43 h 55"/>
                  <a:gd name="T6" fmla="*/ 53 w 54"/>
                  <a:gd name="T7" fmla="*/ 15 h 55"/>
                  <a:gd name="T8" fmla="*/ 9 w 54"/>
                  <a:gd name="T9" fmla="*/ 36 h 55"/>
                  <a:gd name="T10" fmla="*/ 42 w 54"/>
                  <a:gd name="T11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5">
                    <a:moveTo>
                      <a:pt x="42" y="21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29" y="55"/>
                      <a:pt x="54" y="40"/>
                      <a:pt x="53" y="15"/>
                    </a:cubicBezTo>
                    <a:cubicBezTo>
                      <a:pt x="53" y="15"/>
                      <a:pt x="20" y="0"/>
                      <a:pt x="9" y="36"/>
                    </a:cubicBezTo>
                    <a:cubicBezTo>
                      <a:pt x="42" y="21"/>
                      <a:pt x="42" y="21"/>
                      <a:pt x="42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34286" tIns="17143" rIns="34286" bIns="17143" numCol="1" anchor="t" anchorCtr="0" compatLnSpc="1">
                <a:prstTxWarp prst="textNoShape">
                  <a:avLst/>
                </a:prstTxWarp>
              </a:bodyPr>
              <a:lstStyle/>
              <a:p>
                <a:pPr defTabSz="171450"/>
                <a:endParaRPr lang="en-US" sz="675">
                  <a:solidFill>
                    <a:srgbClr val="272E3A"/>
                  </a:solidFill>
                  <a:latin typeface="Open Sans Light"/>
                </a:endParaRPr>
              </a:p>
            </p:txBody>
          </p:sp>
          <p:sp>
            <p:nvSpPr>
              <p:cNvPr id="131" name="Freeform 103">
                <a:extLst>
                  <a:ext uri="{FF2B5EF4-FFF2-40B4-BE49-F238E27FC236}">
                    <a16:creationId xmlns="" xmlns:a16="http://schemas.microsoft.com/office/drawing/2014/main" id="{2ADFE1B4-D9F8-4C55-AC0C-95450DA94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65225" y="4572000"/>
                <a:ext cx="339725" cy="344488"/>
              </a:xfrm>
              <a:custGeom>
                <a:avLst/>
                <a:gdLst>
                  <a:gd name="T0" fmla="*/ 30 w 41"/>
                  <a:gd name="T1" fmla="*/ 14 h 41"/>
                  <a:gd name="T2" fmla="*/ 0 w 41"/>
                  <a:gd name="T3" fmla="*/ 38 h 41"/>
                  <a:gd name="T4" fmla="*/ 10 w 41"/>
                  <a:gd name="T5" fmla="*/ 33 h 41"/>
                  <a:gd name="T6" fmla="*/ 38 w 41"/>
                  <a:gd name="T7" fmla="*/ 8 h 41"/>
                  <a:gd name="T8" fmla="*/ 6 w 41"/>
                  <a:gd name="T9" fmla="*/ 28 h 41"/>
                  <a:gd name="T10" fmla="*/ 30 w 41"/>
                  <a:gd name="T11" fmla="*/ 1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30" y="14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23" y="41"/>
                      <a:pt x="41" y="27"/>
                      <a:pt x="38" y="8"/>
                    </a:cubicBezTo>
                    <a:cubicBezTo>
                      <a:pt x="38" y="8"/>
                      <a:pt x="11" y="0"/>
                      <a:pt x="6" y="28"/>
                    </a:cubicBezTo>
                    <a:cubicBezTo>
                      <a:pt x="30" y="14"/>
                      <a:pt x="30" y="14"/>
                      <a:pt x="30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34286" tIns="17143" rIns="34286" bIns="17143" numCol="1" anchor="t" anchorCtr="0" compatLnSpc="1">
                <a:prstTxWarp prst="textNoShape">
                  <a:avLst/>
                </a:prstTxWarp>
              </a:bodyPr>
              <a:lstStyle/>
              <a:p>
                <a:pPr defTabSz="171450"/>
                <a:endParaRPr lang="en-US" sz="675">
                  <a:solidFill>
                    <a:srgbClr val="272E3A"/>
                  </a:solidFill>
                  <a:latin typeface="Open Sans Light"/>
                </a:endParaRPr>
              </a:p>
            </p:txBody>
          </p:sp>
          <p:sp>
            <p:nvSpPr>
              <p:cNvPr id="132" name="Freeform 112">
                <a:extLst>
                  <a:ext uri="{FF2B5EF4-FFF2-40B4-BE49-F238E27FC236}">
                    <a16:creationId xmlns="" xmlns:a16="http://schemas.microsoft.com/office/drawing/2014/main" id="{D92742DA-B6AA-41B8-B57E-10B97E1F0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92138" y="4765675"/>
                <a:ext cx="523875" cy="528638"/>
              </a:xfrm>
              <a:custGeom>
                <a:avLst/>
                <a:gdLst>
                  <a:gd name="T0" fmla="*/ 51 w 63"/>
                  <a:gd name="T1" fmla="*/ 26 h 63"/>
                  <a:gd name="T2" fmla="*/ 0 w 63"/>
                  <a:gd name="T3" fmla="*/ 51 h 63"/>
                  <a:gd name="T4" fmla="*/ 15 w 63"/>
                  <a:gd name="T5" fmla="*/ 48 h 63"/>
                  <a:gd name="T6" fmla="*/ 63 w 63"/>
                  <a:gd name="T7" fmla="*/ 20 h 63"/>
                  <a:gd name="T8" fmla="*/ 11 w 63"/>
                  <a:gd name="T9" fmla="*/ 39 h 63"/>
                  <a:gd name="T10" fmla="*/ 51 w 63"/>
                  <a:gd name="T11" fmla="*/ 2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3">
                    <a:moveTo>
                      <a:pt x="51" y="26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32" y="63"/>
                      <a:pt x="62" y="48"/>
                      <a:pt x="63" y="20"/>
                    </a:cubicBezTo>
                    <a:cubicBezTo>
                      <a:pt x="63" y="20"/>
                      <a:pt x="27" y="0"/>
                      <a:pt x="11" y="39"/>
                    </a:cubicBezTo>
                    <a:cubicBezTo>
                      <a:pt x="51" y="26"/>
                      <a:pt x="51" y="26"/>
                      <a:pt x="51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34286" tIns="17143" rIns="34286" bIns="17143" numCol="1" anchor="t" anchorCtr="0" compatLnSpc="1">
                <a:prstTxWarp prst="textNoShape">
                  <a:avLst/>
                </a:prstTxWarp>
              </a:bodyPr>
              <a:lstStyle/>
              <a:p>
                <a:pPr defTabSz="171450"/>
                <a:endParaRPr lang="en-US" sz="675">
                  <a:solidFill>
                    <a:srgbClr val="272E3A"/>
                  </a:solidFill>
                  <a:latin typeface="Open Sans Light"/>
                </a:endParaRPr>
              </a:p>
            </p:txBody>
          </p:sp>
          <p:sp>
            <p:nvSpPr>
              <p:cNvPr id="133" name="Freeform 113">
                <a:extLst>
                  <a:ext uri="{FF2B5EF4-FFF2-40B4-BE49-F238E27FC236}">
                    <a16:creationId xmlns="" xmlns:a16="http://schemas.microsoft.com/office/drawing/2014/main" id="{9F81A020-9726-4E15-A623-7CC0BC75A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30350" y="4454525"/>
                <a:ext cx="688975" cy="696913"/>
              </a:xfrm>
              <a:custGeom>
                <a:avLst/>
                <a:gdLst>
                  <a:gd name="T0" fmla="*/ 66 w 83"/>
                  <a:gd name="T1" fmla="*/ 34 h 83"/>
                  <a:gd name="T2" fmla="*/ 0 w 83"/>
                  <a:gd name="T3" fmla="*/ 67 h 83"/>
                  <a:gd name="T4" fmla="*/ 20 w 83"/>
                  <a:gd name="T5" fmla="*/ 63 h 83"/>
                  <a:gd name="T6" fmla="*/ 83 w 83"/>
                  <a:gd name="T7" fmla="*/ 27 h 83"/>
                  <a:gd name="T8" fmla="*/ 14 w 83"/>
                  <a:gd name="T9" fmla="*/ 51 h 83"/>
                  <a:gd name="T10" fmla="*/ 66 w 83"/>
                  <a:gd name="T11" fmla="*/ 3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83">
                    <a:moveTo>
                      <a:pt x="66" y="34"/>
                    </a:moveTo>
                    <a:cubicBezTo>
                      <a:pt x="0" y="67"/>
                      <a:pt x="0" y="67"/>
                      <a:pt x="0" y="67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42" y="83"/>
                      <a:pt x="82" y="63"/>
                      <a:pt x="83" y="27"/>
                    </a:cubicBezTo>
                    <a:cubicBezTo>
                      <a:pt x="83" y="27"/>
                      <a:pt x="35" y="0"/>
                      <a:pt x="14" y="51"/>
                    </a:cubicBezTo>
                    <a:cubicBezTo>
                      <a:pt x="66" y="34"/>
                      <a:pt x="66" y="34"/>
                      <a:pt x="66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34286" tIns="17143" rIns="34286" bIns="17143" numCol="1" anchor="t" anchorCtr="0" compatLnSpc="1">
                <a:prstTxWarp prst="textNoShape">
                  <a:avLst/>
                </a:prstTxWarp>
              </a:bodyPr>
              <a:lstStyle/>
              <a:p>
                <a:pPr defTabSz="171450"/>
                <a:endParaRPr lang="en-US" sz="675">
                  <a:solidFill>
                    <a:srgbClr val="272E3A"/>
                  </a:solidFill>
                  <a:latin typeface="Open Sans Light"/>
                </a:endParaRPr>
              </a:p>
            </p:txBody>
          </p:sp>
          <p:sp>
            <p:nvSpPr>
              <p:cNvPr id="134" name="Freeform 123">
                <a:extLst>
                  <a:ext uri="{FF2B5EF4-FFF2-40B4-BE49-F238E27FC236}">
                    <a16:creationId xmlns="" xmlns:a16="http://schemas.microsoft.com/office/drawing/2014/main" id="{3B1C5CFF-11CC-4D54-B74F-0B2D84A9D9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42938" y="4244975"/>
                <a:ext cx="547688" cy="554038"/>
              </a:xfrm>
              <a:custGeom>
                <a:avLst/>
                <a:gdLst>
                  <a:gd name="T0" fmla="*/ 45 w 66"/>
                  <a:gd name="T1" fmla="*/ 20 h 66"/>
                  <a:gd name="T2" fmla="*/ 0 w 66"/>
                  <a:gd name="T3" fmla="*/ 65 h 66"/>
                  <a:gd name="T4" fmla="*/ 15 w 66"/>
                  <a:gd name="T5" fmla="*/ 56 h 66"/>
                  <a:gd name="T6" fmla="*/ 57 w 66"/>
                  <a:gd name="T7" fmla="*/ 9 h 66"/>
                  <a:gd name="T8" fmla="*/ 7 w 66"/>
                  <a:gd name="T9" fmla="*/ 48 h 66"/>
                  <a:gd name="T10" fmla="*/ 45 w 66"/>
                  <a:gd name="T11" fmla="*/ 2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66">
                    <a:moveTo>
                      <a:pt x="45" y="20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38" y="66"/>
                      <a:pt x="66" y="40"/>
                      <a:pt x="57" y="9"/>
                    </a:cubicBezTo>
                    <a:cubicBezTo>
                      <a:pt x="57" y="9"/>
                      <a:pt x="10" y="0"/>
                      <a:pt x="7" y="48"/>
                    </a:cubicBezTo>
                    <a:cubicBezTo>
                      <a:pt x="45" y="20"/>
                      <a:pt x="45" y="20"/>
                      <a:pt x="45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34286" tIns="17143" rIns="34286" bIns="17143" numCol="1" anchor="t" anchorCtr="0" compatLnSpc="1">
                <a:prstTxWarp prst="textNoShape">
                  <a:avLst/>
                </a:prstTxWarp>
              </a:bodyPr>
              <a:lstStyle/>
              <a:p>
                <a:pPr defTabSz="171450"/>
                <a:endParaRPr lang="en-US" sz="675">
                  <a:solidFill>
                    <a:srgbClr val="272E3A"/>
                  </a:solidFill>
                  <a:latin typeface="Open Sans Light"/>
                </a:endParaRPr>
              </a:p>
            </p:txBody>
          </p:sp>
          <p:sp>
            <p:nvSpPr>
              <p:cNvPr id="135" name="Freeform 135">
                <a:extLst>
                  <a:ext uri="{FF2B5EF4-FFF2-40B4-BE49-F238E27FC236}">
                    <a16:creationId xmlns="" xmlns:a16="http://schemas.microsoft.com/office/drawing/2014/main" id="{2295CD68-6153-4435-BF7C-ED4B9B30D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6775" y="3600450"/>
                <a:ext cx="663575" cy="687388"/>
              </a:xfrm>
              <a:custGeom>
                <a:avLst/>
                <a:gdLst>
                  <a:gd name="T0" fmla="*/ 52 w 80"/>
                  <a:gd name="T1" fmla="*/ 21 h 82"/>
                  <a:gd name="T2" fmla="*/ 0 w 80"/>
                  <a:gd name="T3" fmla="*/ 82 h 82"/>
                  <a:gd name="T4" fmla="*/ 19 w 80"/>
                  <a:gd name="T5" fmla="*/ 69 h 82"/>
                  <a:gd name="T6" fmla="*/ 66 w 80"/>
                  <a:gd name="T7" fmla="*/ 6 h 82"/>
                  <a:gd name="T8" fmla="*/ 8 w 80"/>
                  <a:gd name="T9" fmla="*/ 60 h 82"/>
                  <a:gd name="T10" fmla="*/ 52 w 80"/>
                  <a:gd name="T11" fmla="*/ 2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82">
                    <a:moveTo>
                      <a:pt x="52" y="21"/>
                    </a:moveTo>
                    <a:cubicBezTo>
                      <a:pt x="0" y="82"/>
                      <a:pt x="0" y="82"/>
                      <a:pt x="0" y="82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48" y="79"/>
                      <a:pt x="80" y="43"/>
                      <a:pt x="66" y="6"/>
                    </a:cubicBezTo>
                    <a:cubicBezTo>
                      <a:pt x="66" y="6"/>
                      <a:pt x="7" y="0"/>
                      <a:pt x="8" y="60"/>
                    </a:cubicBezTo>
                    <a:cubicBezTo>
                      <a:pt x="52" y="21"/>
                      <a:pt x="52" y="21"/>
                      <a:pt x="52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34286" tIns="17143" rIns="34286" bIns="17143" numCol="1" anchor="t" anchorCtr="0" compatLnSpc="1">
                <a:prstTxWarp prst="textNoShape">
                  <a:avLst/>
                </a:prstTxWarp>
              </a:bodyPr>
              <a:lstStyle/>
              <a:p>
                <a:pPr defTabSz="171450"/>
                <a:endParaRPr lang="en-US" sz="675">
                  <a:solidFill>
                    <a:srgbClr val="272E3A"/>
                  </a:solidFill>
                  <a:latin typeface="Open Sans Light"/>
                </a:endParaRPr>
              </a:p>
            </p:txBody>
          </p:sp>
          <p:sp>
            <p:nvSpPr>
              <p:cNvPr id="136" name="Freeform 157">
                <a:extLst>
                  <a:ext uri="{FF2B5EF4-FFF2-40B4-BE49-F238E27FC236}">
                    <a16:creationId xmlns="" xmlns:a16="http://schemas.microsoft.com/office/drawing/2014/main" id="{10DA54C8-75CF-46F0-8E22-1EBB51BC4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84213" y="4103688"/>
                <a:ext cx="231775" cy="233363"/>
              </a:xfrm>
              <a:custGeom>
                <a:avLst/>
                <a:gdLst>
                  <a:gd name="T0" fmla="*/ 18 w 28"/>
                  <a:gd name="T1" fmla="*/ 7 h 28"/>
                  <a:gd name="T2" fmla="*/ 0 w 28"/>
                  <a:gd name="T3" fmla="*/ 28 h 28"/>
                  <a:gd name="T4" fmla="*/ 7 w 28"/>
                  <a:gd name="T5" fmla="*/ 24 h 28"/>
                  <a:gd name="T6" fmla="*/ 23 w 28"/>
                  <a:gd name="T7" fmla="*/ 2 h 28"/>
                  <a:gd name="T8" fmla="*/ 3 w 28"/>
                  <a:gd name="T9" fmla="*/ 21 h 28"/>
                  <a:gd name="T10" fmla="*/ 18 w 28"/>
                  <a:gd name="T11" fmla="*/ 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8">
                    <a:moveTo>
                      <a:pt x="18" y="7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17" y="27"/>
                      <a:pt x="28" y="15"/>
                      <a:pt x="23" y="2"/>
                    </a:cubicBezTo>
                    <a:cubicBezTo>
                      <a:pt x="23" y="2"/>
                      <a:pt x="2" y="0"/>
                      <a:pt x="3" y="21"/>
                    </a:cubicBezTo>
                    <a:cubicBezTo>
                      <a:pt x="18" y="7"/>
                      <a:pt x="18" y="7"/>
                      <a:pt x="18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34286" tIns="17143" rIns="34286" bIns="17143" numCol="1" anchor="t" anchorCtr="0" compatLnSpc="1">
                <a:prstTxWarp prst="textNoShape">
                  <a:avLst/>
                </a:prstTxWarp>
              </a:bodyPr>
              <a:lstStyle/>
              <a:p>
                <a:pPr defTabSz="171450"/>
                <a:endParaRPr lang="en-US" sz="675">
                  <a:solidFill>
                    <a:srgbClr val="272E3A"/>
                  </a:solidFill>
                  <a:latin typeface="Open Sans Light"/>
                </a:endParaRPr>
              </a:p>
            </p:txBody>
          </p:sp>
          <p:sp>
            <p:nvSpPr>
              <p:cNvPr id="137" name="Freeform 163">
                <a:extLst>
                  <a:ext uri="{FF2B5EF4-FFF2-40B4-BE49-F238E27FC236}">
                    <a16:creationId xmlns="" xmlns:a16="http://schemas.microsoft.com/office/drawing/2014/main" id="{EED2D444-1A3B-423D-8ADA-59BEB535A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31900" y="3884613"/>
                <a:ext cx="704850" cy="722313"/>
              </a:xfrm>
              <a:custGeom>
                <a:avLst/>
                <a:gdLst>
                  <a:gd name="T0" fmla="*/ 63 w 85"/>
                  <a:gd name="T1" fmla="*/ 30 h 86"/>
                  <a:gd name="T2" fmla="*/ 0 w 85"/>
                  <a:gd name="T3" fmla="*/ 78 h 86"/>
                  <a:gd name="T4" fmla="*/ 21 w 85"/>
                  <a:gd name="T5" fmla="*/ 70 h 86"/>
                  <a:gd name="T6" fmla="*/ 79 w 85"/>
                  <a:gd name="T7" fmla="*/ 18 h 86"/>
                  <a:gd name="T8" fmla="*/ 12 w 85"/>
                  <a:gd name="T9" fmla="*/ 59 h 86"/>
                  <a:gd name="T10" fmla="*/ 63 w 85"/>
                  <a:gd name="T11" fmla="*/ 3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86">
                    <a:moveTo>
                      <a:pt x="63" y="30"/>
                    </a:moveTo>
                    <a:cubicBezTo>
                      <a:pt x="0" y="78"/>
                      <a:pt x="0" y="78"/>
                      <a:pt x="0" y="78"/>
                    </a:cubicBezTo>
                    <a:cubicBezTo>
                      <a:pt x="21" y="70"/>
                      <a:pt x="21" y="70"/>
                      <a:pt x="21" y="70"/>
                    </a:cubicBezTo>
                    <a:cubicBezTo>
                      <a:pt x="47" y="86"/>
                      <a:pt x="85" y="57"/>
                      <a:pt x="79" y="18"/>
                    </a:cubicBezTo>
                    <a:cubicBezTo>
                      <a:pt x="79" y="18"/>
                      <a:pt x="23" y="0"/>
                      <a:pt x="12" y="59"/>
                    </a:cubicBezTo>
                    <a:cubicBezTo>
                      <a:pt x="63" y="30"/>
                      <a:pt x="63" y="30"/>
                      <a:pt x="63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34286" tIns="17143" rIns="34286" bIns="17143" numCol="1" anchor="t" anchorCtr="0" compatLnSpc="1">
                <a:prstTxWarp prst="textNoShape">
                  <a:avLst/>
                </a:prstTxWarp>
              </a:bodyPr>
              <a:lstStyle/>
              <a:p>
                <a:pPr defTabSz="171450"/>
                <a:endParaRPr lang="en-US" sz="675">
                  <a:solidFill>
                    <a:srgbClr val="272E3A"/>
                  </a:solidFill>
                  <a:latin typeface="Open Sans Light"/>
                </a:endParaRPr>
              </a:p>
            </p:txBody>
          </p:sp>
          <p:grpSp>
            <p:nvGrpSpPr>
              <p:cNvPr id="138" name="Group 189">
                <a:extLst>
                  <a:ext uri="{FF2B5EF4-FFF2-40B4-BE49-F238E27FC236}">
                    <a16:creationId xmlns="" xmlns:a16="http://schemas.microsoft.com/office/drawing/2014/main" id="{1A62DCCB-7EDF-4B99-84BF-EB5F441DCE60}"/>
                  </a:ext>
                </a:extLst>
              </p:cNvPr>
              <p:cNvGrpSpPr/>
              <p:nvPr/>
            </p:nvGrpSpPr>
            <p:grpSpPr>
              <a:xfrm>
                <a:off x="11458575" y="3146425"/>
                <a:ext cx="2339975" cy="2549526"/>
                <a:chOff x="11458575" y="3146425"/>
                <a:chExt cx="2339975" cy="2549526"/>
              </a:xfrm>
              <a:grpFill/>
            </p:grpSpPr>
            <p:sp>
              <p:nvSpPr>
                <p:cNvPr id="139" name="Freeform 93">
                  <a:extLst>
                    <a:ext uri="{FF2B5EF4-FFF2-40B4-BE49-F238E27FC236}">
                      <a16:creationId xmlns="" xmlns:a16="http://schemas.microsoft.com/office/drawing/2014/main" id="{F2584B46-A076-4F60-9092-AA00BA53B3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41163" y="4086225"/>
                  <a:ext cx="331788" cy="385763"/>
                </a:xfrm>
                <a:custGeom>
                  <a:avLst/>
                  <a:gdLst>
                    <a:gd name="T0" fmla="*/ 17 w 40"/>
                    <a:gd name="T1" fmla="*/ 9 h 46"/>
                    <a:gd name="T2" fmla="*/ 20 w 40"/>
                    <a:gd name="T3" fmla="*/ 46 h 46"/>
                    <a:gd name="T4" fmla="*/ 17 w 40"/>
                    <a:gd name="T5" fmla="*/ 36 h 46"/>
                    <a:gd name="T6" fmla="*/ 16 w 40"/>
                    <a:gd name="T7" fmla="*/ 0 h 46"/>
                    <a:gd name="T8" fmla="*/ 23 w 40"/>
                    <a:gd name="T9" fmla="*/ 36 h 46"/>
                    <a:gd name="T10" fmla="*/ 17 w 40"/>
                    <a:gd name="T11" fmla="*/ 9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" h="46">
                      <a:moveTo>
                        <a:pt x="17" y="9"/>
                      </a:moveTo>
                      <a:cubicBezTo>
                        <a:pt x="20" y="46"/>
                        <a:pt x="20" y="46"/>
                        <a:pt x="20" y="46"/>
                      </a:cubicBezTo>
                      <a:cubicBezTo>
                        <a:pt x="17" y="36"/>
                        <a:pt x="17" y="36"/>
                        <a:pt x="17" y="36"/>
                      </a:cubicBezTo>
                      <a:cubicBezTo>
                        <a:pt x="3" y="32"/>
                        <a:pt x="0" y="10"/>
                        <a:pt x="16" y="0"/>
                      </a:cubicBezTo>
                      <a:cubicBezTo>
                        <a:pt x="16" y="0"/>
                        <a:pt x="40" y="13"/>
                        <a:pt x="23" y="36"/>
                      </a:cubicBezTo>
                      <a:cubicBezTo>
                        <a:pt x="17" y="9"/>
                        <a:pt x="17" y="9"/>
                        <a:pt x="17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71450"/>
                  <a:endParaRPr lang="en-US" sz="675">
                    <a:solidFill>
                      <a:srgbClr val="272E3A"/>
                    </a:solidFill>
                    <a:latin typeface="Open Sans Light"/>
                  </a:endParaRPr>
                </a:p>
              </p:txBody>
            </p:sp>
            <p:sp>
              <p:nvSpPr>
                <p:cNvPr id="140" name="Freeform 94">
                  <a:extLst>
                    <a:ext uri="{FF2B5EF4-FFF2-40B4-BE49-F238E27FC236}">
                      <a16:creationId xmlns="" xmlns:a16="http://schemas.microsoft.com/office/drawing/2014/main" id="{DD003764-9F06-44FE-9C61-8E030ADFE0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07838" y="3146425"/>
                  <a:ext cx="247650" cy="293688"/>
                </a:xfrm>
                <a:custGeom>
                  <a:avLst/>
                  <a:gdLst>
                    <a:gd name="T0" fmla="*/ 13 w 30"/>
                    <a:gd name="T1" fmla="*/ 7 h 35"/>
                    <a:gd name="T2" fmla="*/ 14 w 30"/>
                    <a:gd name="T3" fmla="*/ 35 h 35"/>
                    <a:gd name="T4" fmla="*/ 11 w 30"/>
                    <a:gd name="T5" fmla="*/ 28 h 35"/>
                    <a:gd name="T6" fmla="*/ 12 w 30"/>
                    <a:gd name="T7" fmla="*/ 0 h 35"/>
                    <a:gd name="T8" fmla="*/ 17 w 30"/>
                    <a:gd name="T9" fmla="*/ 28 h 35"/>
                    <a:gd name="T10" fmla="*/ 13 w 30"/>
                    <a:gd name="T11" fmla="*/ 7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" h="35">
                      <a:moveTo>
                        <a:pt x="13" y="7"/>
                      </a:move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1" y="28"/>
                        <a:pt x="11" y="28"/>
                        <a:pt x="11" y="28"/>
                      </a:cubicBezTo>
                      <a:cubicBezTo>
                        <a:pt x="1" y="24"/>
                        <a:pt x="0" y="7"/>
                        <a:pt x="12" y="0"/>
                      </a:cubicBezTo>
                      <a:cubicBezTo>
                        <a:pt x="12" y="0"/>
                        <a:pt x="30" y="11"/>
                        <a:pt x="17" y="28"/>
                      </a:cubicBezTo>
                      <a:cubicBezTo>
                        <a:pt x="13" y="7"/>
                        <a:pt x="13" y="7"/>
                        <a:pt x="1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71450"/>
                  <a:endParaRPr lang="en-US" sz="675">
                    <a:solidFill>
                      <a:srgbClr val="272E3A"/>
                    </a:solidFill>
                    <a:latin typeface="Open Sans Light"/>
                  </a:endParaRPr>
                </a:p>
              </p:txBody>
            </p:sp>
            <p:sp>
              <p:nvSpPr>
                <p:cNvPr id="141" name="Freeform 99">
                  <a:extLst>
                    <a:ext uri="{FF2B5EF4-FFF2-40B4-BE49-F238E27FC236}">
                      <a16:creationId xmlns="" xmlns:a16="http://schemas.microsoft.com/office/drawing/2014/main" id="{55C6AC76-EC61-4A77-96B2-0AB1D24636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99888" y="4992688"/>
                  <a:ext cx="365125" cy="419100"/>
                </a:xfrm>
                <a:custGeom>
                  <a:avLst/>
                  <a:gdLst>
                    <a:gd name="T0" fmla="*/ 18 w 44"/>
                    <a:gd name="T1" fmla="*/ 10 h 50"/>
                    <a:gd name="T2" fmla="*/ 29 w 44"/>
                    <a:gd name="T3" fmla="*/ 50 h 50"/>
                    <a:gd name="T4" fmla="*/ 23 w 44"/>
                    <a:gd name="T5" fmla="*/ 40 h 50"/>
                    <a:gd name="T6" fmla="*/ 15 w 44"/>
                    <a:gd name="T7" fmla="*/ 0 h 50"/>
                    <a:gd name="T8" fmla="*/ 31 w 44"/>
                    <a:gd name="T9" fmla="*/ 38 h 50"/>
                    <a:gd name="T10" fmla="*/ 18 w 44"/>
                    <a:gd name="T11" fmla="*/ 1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4" h="50">
                      <a:moveTo>
                        <a:pt x="18" y="10"/>
                      </a:moveTo>
                      <a:cubicBezTo>
                        <a:pt x="29" y="50"/>
                        <a:pt x="29" y="50"/>
                        <a:pt x="29" y="50"/>
                      </a:cubicBezTo>
                      <a:cubicBezTo>
                        <a:pt x="23" y="40"/>
                        <a:pt x="23" y="40"/>
                        <a:pt x="23" y="40"/>
                      </a:cubicBezTo>
                      <a:cubicBezTo>
                        <a:pt x="7" y="39"/>
                        <a:pt x="0" y="14"/>
                        <a:pt x="15" y="0"/>
                      </a:cubicBezTo>
                      <a:cubicBezTo>
                        <a:pt x="15" y="0"/>
                        <a:pt x="44" y="10"/>
                        <a:pt x="31" y="38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71450"/>
                  <a:endParaRPr lang="en-US" sz="675">
                    <a:solidFill>
                      <a:srgbClr val="272E3A"/>
                    </a:solidFill>
                    <a:latin typeface="Open Sans Light"/>
                  </a:endParaRPr>
                </a:p>
              </p:txBody>
            </p:sp>
            <p:sp>
              <p:nvSpPr>
                <p:cNvPr id="142" name="Freeform 105">
                  <a:extLst>
                    <a:ext uri="{FF2B5EF4-FFF2-40B4-BE49-F238E27FC236}">
                      <a16:creationId xmlns="" xmlns:a16="http://schemas.microsoft.com/office/drawing/2014/main" id="{180505BE-D62D-487F-8B6C-F38E721DB9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77813" y="3843338"/>
                  <a:ext cx="323850" cy="352425"/>
                </a:xfrm>
                <a:custGeom>
                  <a:avLst/>
                  <a:gdLst>
                    <a:gd name="T0" fmla="*/ 24 w 39"/>
                    <a:gd name="T1" fmla="*/ 8 h 42"/>
                    <a:gd name="T2" fmla="*/ 3 w 39"/>
                    <a:gd name="T3" fmla="*/ 42 h 42"/>
                    <a:gd name="T4" fmla="*/ 11 w 39"/>
                    <a:gd name="T5" fmla="*/ 34 h 42"/>
                    <a:gd name="T6" fmla="*/ 29 w 39"/>
                    <a:gd name="T7" fmla="*/ 0 h 42"/>
                    <a:gd name="T8" fmla="*/ 5 w 39"/>
                    <a:gd name="T9" fmla="*/ 31 h 42"/>
                    <a:gd name="T10" fmla="*/ 24 w 39"/>
                    <a:gd name="T11" fmla="*/ 8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42">
                      <a:moveTo>
                        <a:pt x="24" y="8"/>
                      </a:moveTo>
                      <a:cubicBezTo>
                        <a:pt x="3" y="42"/>
                        <a:pt x="3" y="42"/>
                        <a:pt x="3" y="42"/>
                      </a:cubicBezTo>
                      <a:cubicBezTo>
                        <a:pt x="11" y="34"/>
                        <a:pt x="11" y="34"/>
                        <a:pt x="11" y="34"/>
                      </a:cubicBezTo>
                      <a:cubicBezTo>
                        <a:pt x="26" y="37"/>
                        <a:pt x="39" y="17"/>
                        <a:pt x="29" y="0"/>
                      </a:cubicBezTo>
                      <a:cubicBezTo>
                        <a:pt x="29" y="0"/>
                        <a:pt x="0" y="1"/>
                        <a:pt x="5" y="31"/>
                      </a:cubicBezTo>
                      <a:cubicBezTo>
                        <a:pt x="24" y="8"/>
                        <a:pt x="24" y="8"/>
                        <a:pt x="24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71450"/>
                  <a:endParaRPr lang="en-US" sz="675">
                    <a:solidFill>
                      <a:srgbClr val="272E3A"/>
                    </a:solidFill>
                    <a:latin typeface="Open Sans Light"/>
                  </a:endParaRPr>
                </a:p>
              </p:txBody>
            </p:sp>
            <p:sp>
              <p:nvSpPr>
                <p:cNvPr id="143" name="Freeform 110">
                  <a:extLst>
                    <a:ext uri="{FF2B5EF4-FFF2-40B4-BE49-F238E27FC236}">
                      <a16:creationId xmlns="" xmlns:a16="http://schemas.microsoft.com/office/drawing/2014/main" id="{E6333CAD-3F50-4056-BE36-71AEB35061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34775" y="3197225"/>
                  <a:ext cx="381000" cy="452438"/>
                </a:xfrm>
                <a:custGeom>
                  <a:avLst/>
                  <a:gdLst>
                    <a:gd name="T0" fmla="*/ 20 w 46"/>
                    <a:gd name="T1" fmla="*/ 11 h 54"/>
                    <a:gd name="T2" fmla="*/ 23 w 46"/>
                    <a:gd name="T3" fmla="*/ 54 h 54"/>
                    <a:gd name="T4" fmla="*/ 19 w 46"/>
                    <a:gd name="T5" fmla="*/ 43 h 54"/>
                    <a:gd name="T6" fmla="*/ 18 w 46"/>
                    <a:gd name="T7" fmla="*/ 0 h 54"/>
                    <a:gd name="T8" fmla="*/ 27 w 46"/>
                    <a:gd name="T9" fmla="*/ 42 h 54"/>
                    <a:gd name="T10" fmla="*/ 20 w 46"/>
                    <a:gd name="T11" fmla="*/ 11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6" h="54">
                      <a:moveTo>
                        <a:pt x="20" y="11"/>
                      </a:moveTo>
                      <a:cubicBezTo>
                        <a:pt x="23" y="54"/>
                        <a:pt x="23" y="54"/>
                        <a:pt x="23" y="54"/>
                      </a:cubicBezTo>
                      <a:cubicBezTo>
                        <a:pt x="19" y="43"/>
                        <a:pt x="19" y="43"/>
                        <a:pt x="19" y="43"/>
                      </a:cubicBezTo>
                      <a:cubicBezTo>
                        <a:pt x="3" y="38"/>
                        <a:pt x="0" y="12"/>
                        <a:pt x="18" y="0"/>
                      </a:cubicBezTo>
                      <a:cubicBezTo>
                        <a:pt x="18" y="0"/>
                        <a:pt x="46" y="16"/>
                        <a:pt x="27" y="42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71450"/>
                  <a:endParaRPr lang="en-US" sz="675">
                    <a:solidFill>
                      <a:srgbClr val="272E3A"/>
                    </a:solidFill>
                    <a:latin typeface="Open Sans Light"/>
                  </a:endParaRPr>
                </a:p>
              </p:txBody>
            </p:sp>
            <p:sp>
              <p:nvSpPr>
                <p:cNvPr id="144" name="Freeform 114">
                  <a:extLst>
                    <a:ext uri="{FF2B5EF4-FFF2-40B4-BE49-F238E27FC236}">
                      <a16:creationId xmlns="" xmlns:a16="http://schemas.microsoft.com/office/drawing/2014/main" id="{A7C01A9A-5877-407E-A224-8686D639D1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12675" y="4119563"/>
                  <a:ext cx="488950" cy="561975"/>
                </a:xfrm>
                <a:custGeom>
                  <a:avLst/>
                  <a:gdLst>
                    <a:gd name="T0" fmla="*/ 35 w 59"/>
                    <a:gd name="T1" fmla="*/ 13 h 67"/>
                    <a:gd name="T2" fmla="*/ 21 w 59"/>
                    <a:gd name="T3" fmla="*/ 67 h 67"/>
                    <a:gd name="T4" fmla="*/ 28 w 59"/>
                    <a:gd name="T5" fmla="*/ 53 h 67"/>
                    <a:gd name="T6" fmla="*/ 39 w 59"/>
                    <a:gd name="T7" fmla="*/ 0 h 67"/>
                    <a:gd name="T8" fmla="*/ 19 w 59"/>
                    <a:gd name="T9" fmla="*/ 51 h 67"/>
                    <a:gd name="T10" fmla="*/ 35 w 59"/>
                    <a:gd name="T11" fmla="*/ 13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" h="67">
                      <a:moveTo>
                        <a:pt x="35" y="13"/>
                      </a:moveTo>
                      <a:cubicBezTo>
                        <a:pt x="21" y="67"/>
                        <a:pt x="21" y="67"/>
                        <a:pt x="21" y="67"/>
                      </a:cubicBezTo>
                      <a:cubicBezTo>
                        <a:pt x="28" y="53"/>
                        <a:pt x="28" y="53"/>
                        <a:pt x="28" y="53"/>
                      </a:cubicBezTo>
                      <a:cubicBezTo>
                        <a:pt x="50" y="51"/>
                        <a:pt x="59" y="19"/>
                        <a:pt x="39" y="0"/>
                      </a:cubicBezTo>
                      <a:cubicBezTo>
                        <a:pt x="39" y="0"/>
                        <a:pt x="0" y="14"/>
                        <a:pt x="19" y="51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71450"/>
                  <a:endParaRPr lang="en-US" sz="675">
                    <a:solidFill>
                      <a:srgbClr val="272E3A"/>
                    </a:solidFill>
                    <a:latin typeface="Open Sans Light"/>
                  </a:endParaRPr>
                </a:p>
              </p:txBody>
            </p:sp>
            <p:sp>
              <p:nvSpPr>
                <p:cNvPr id="145" name="Freeform 119">
                  <a:extLst>
                    <a:ext uri="{FF2B5EF4-FFF2-40B4-BE49-F238E27FC236}">
                      <a16:creationId xmlns="" xmlns:a16="http://schemas.microsoft.com/office/drawing/2014/main" id="{62E6188C-B19E-44A6-985A-1BC78F4A4B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91950" y="3448050"/>
                  <a:ext cx="471488" cy="579438"/>
                </a:xfrm>
                <a:custGeom>
                  <a:avLst/>
                  <a:gdLst>
                    <a:gd name="T0" fmla="*/ 24 w 57"/>
                    <a:gd name="T1" fmla="*/ 14 h 69"/>
                    <a:gd name="T2" fmla="*/ 26 w 57"/>
                    <a:gd name="T3" fmla="*/ 69 h 69"/>
                    <a:gd name="T4" fmla="*/ 22 w 57"/>
                    <a:gd name="T5" fmla="*/ 54 h 69"/>
                    <a:gd name="T6" fmla="*/ 23 w 57"/>
                    <a:gd name="T7" fmla="*/ 0 h 69"/>
                    <a:gd name="T8" fmla="*/ 31 w 57"/>
                    <a:gd name="T9" fmla="*/ 54 h 69"/>
                    <a:gd name="T10" fmla="*/ 24 w 57"/>
                    <a:gd name="T11" fmla="*/ 14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7" h="69">
                      <a:moveTo>
                        <a:pt x="24" y="14"/>
                      </a:moveTo>
                      <a:cubicBezTo>
                        <a:pt x="26" y="69"/>
                        <a:pt x="26" y="69"/>
                        <a:pt x="26" y="69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1" y="47"/>
                        <a:pt x="0" y="14"/>
                        <a:pt x="23" y="0"/>
                      </a:cubicBezTo>
                      <a:cubicBezTo>
                        <a:pt x="23" y="0"/>
                        <a:pt x="57" y="22"/>
                        <a:pt x="31" y="54"/>
                      </a:cubicBezTo>
                      <a:cubicBezTo>
                        <a:pt x="24" y="14"/>
                        <a:pt x="24" y="14"/>
                        <a:pt x="24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71450"/>
                  <a:endParaRPr lang="en-US" sz="675">
                    <a:solidFill>
                      <a:srgbClr val="272E3A"/>
                    </a:solidFill>
                    <a:latin typeface="Open Sans Light"/>
                  </a:endParaRPr>
                </a:p>
              </p:txBody>
            </p:sp>
            <p:sp>
              <p:nvSpPr>
                <p:cNvPr id="146" name="Freeform 122">
                  <a:extLst>
                    <a:ext uri="{FF2B5EF4-FFF2-40B4-BE49-F238E27FC236}">
                      <a16:creationId xmlns="" xmlns:a16="http://schemas.microsoft.com/office/drawing/2014/main" id="{68E6092F-53E5-42F7-B252-39C053A0D6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20613" y="4883150"/>
                  <a:ext cx="341313" cy="377825"/>
                </a:xfrm>
                <a:custGeom>
                  <a:avLst/>
                  <a:gdLst>
                    <a:gd name="T0" fmla="*/ 24 w 41"/>
                    <a:gd name="T1" fmla="*/ 9 h 45"/>
                    <a:gd name="T2" fmla="*/ 10 w 41"/>
                    <a:gd name="T3" fmla="*/ 45 h 45"/>
                    <a:gd name="T4" fmla="*/ 17 w 41"/>
                    <a:gd name="T5" fmla="*/ 36 h 45"/>
                    <a:gd name="T6" fmla="*/ 28 w 41"/>
                    <a:gd name="T7" fmla="*/ 0 h 45"/>
                    <a:gd name="T8" fmla="*/ 10 w 41"/>
                    <a:gd name="T9" fmla="*/ 34 h 45"/>
                    <a:gd name="T10" fmla="*/ 24 w 41"/>
                    <a:gd name="T11" fmla="*/ 9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45">
                      <a:moveTo>
                        <a:pt x="24" y="9"/>
                      </a:moveTo>
                      <a:cubicBezTo>
                        <a:pt x="10" y="45"/>
                        <a:pt x="10" y="45"/>
                        <a:pt x="10" y="45"/>
                      </a:cubicBezTo>
                      <a:cubicBezTo>
                        <a:pt x="17" y="36"/>
                        <a:pt x="17" y="36"/>
                        <a:pt x="17" y="36"/>
                      </a:cubicBezTo>
                      <a:cubicBezTo>
                        <a:pt x="32" y="36"/>
                        <a:pt x="41" y="15"/>
                        <a:pt x="28" y="0"/>
                      </a:cubicBezTo>
                      <a:cubicBezTo>
                        <a:pt x="28" y="0"/>
                        <a:pt x="0" y="7"/>
                        <a:pt x="10" y="34"/>
                      </a:cubicBezTo>
                      <a:cubicBezTo>
                        <a:pt x="24" y="9"/>
                        <a:pt x="24" y="9"/>
                        <a:pt x="2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71450"/>
                  <a:endParaRPr lang="en-US" sz="675">
                    <a:solidFill>
                      <a:srgbClr val="272E3A"/>
                    </a:solidFill>
                    <a:latin typeface="Open Sans Light"/>
                  </a:endParaRPr>
                </a:p>
              </p:txBody>
            </p:sp>
            <p:sp>
              <p:nvSpPr>
                <p:cNvPr id="147" name="Freeform 124">
                  <a:extLst>
                    <a:ext uri="{FF2B5EF4-FFF2-40B4-BE49-F238E27FC236}">
                      <a16:creationId xmlns="" xmlns:a16="http://schemas.microsoft.com/office/drawing/2014/main" id="{44E41E2C-918D-44D5-9033-F991969C3A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61913" y="3271838"/>
                  <a:ext cx="563563" cy="646113"/>
                </a:xfrm>
                <a:custGeom>
                  <a:avLst/>
                  <a:gdLst>
                    <a:gd name="T0" fmla="*/ 40 w 68"/>
                    <a:gd name="T1" fmla="*/ 15 h 77"/>
                    <a:gd name="T2" fmla="*/ 23 w 68"/>
                    <a:gd name="T3" fmla="*/ 77 h 77"/>
                    <a:gd name="T4" fmla="*/ 32 w 68"/>
                    <a:gd name="T5" fmla="*/ 62 h 77"/>
                    <a:gd name="T6" fmla="*/ 44 w 68"/>
                    <a:gd name="T7" fmla="*/ 0 h 77"/>
                    <a:gd name="T8" fmla="*/ 21 w 68"/>
                    <a:gd name="T9" fmla="*/ 59 h 77"/>
                    <a:gd name="T10" fmla="*/ 40 w 68"/>
                    <a:gd name="T11" fmla="*/ 15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8" h="77">
                      <a:moveTo>
                        <a:pt x="40" y="15"/>
                      </a:moveTo>
                      <a:cubicBezTo>
                        <a:pt x="23" y="77"/>
                        <a:pt x="23" y="77"/>
                        <a:pt x="23" y="77"/>
                      </a:cubicBezTo>
                      <a:cubicBezTo>
                        <a:pt x="32" y="62"/>
                        <a:pt x="32" y="62"/>
                        <a:pt x="32" y="62"/>
                      </a:cubicBezTo>
                      <a:cubicBezTo>
                        <a:pt x="57" y="59"/>
                        <a:pt x="68" y="21"/>
                        <a:pt x="44" y="0"/>
                      </a:cubicBezTo>
                      <a:cubicBezTo>
                        <a:pt x="44" y="0"/>
                        <a:pt x="0" y="16"/>
                        <a:pt x="21" y="59"/>
                      </a:cubicBezTo>
                      <a:cubicBezTo>
                        <a:pt x="40" y="15"/>
                        <a:pt x="40" y="15"/>
                        <a:pt x="40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71450"/>
                  <a:endParaRPr lang="en-US" sz="675">
                    <a:solidFill>
                      <a:srgbClr val="272E3A"/>
                    </a:solidFill>
                    <a:latin typeface="Open Sans Light"/>
                  </a:endParaRPr>
                </a:p>
              </p:txBody>
            </p:sp>
            <p:sp>
              <p:nvSpPr>
                <p:cNvPr id="148" name="Freeform 125">
                  <a:extLst>
                    <a:ext uri="{FF2B5EF4-FFF2-40B4-BE49-F238E27FC236}">
                      <a16:creationId xmlns="" xmlns:a16="http://schemas.microsoft.com/office/drawing/2014/main" id="{4B28A79D-E051-4B83-AB51-7CFEE05DC3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66775" y="3516313"/>
                  <a:ext cx="231775" cy="250825"/>
                </a:xfrm>
                <a:custGeom>
                  <a:avLst/>
                  <a:gdLst>
                    <a:gd name="T0" fmla="*/ 17 w 28"/>
                    <a:gd name="T1" fmla="*/ 6 h 30"/>
                    <a:gd name="T2" fmla="*/ 1 w 28"/>
                    <a:gd name="T3" fmla="*/ 30 h 30"/>
                    <a:gd name="T4" fmla="*/ 7 w 28"/>
                    <a:gd name="T5" fmla="*/ 25 h 30"/>
                    <a:gd name="T6" fmla="*/ 21 w 28"/>
                    <a:gd name="T7" fmla="*/ 0 h 30"/>
                    <a:gd name="T8" fmla="*/ 3 w 28"/>
                    <a:gd name="T9" fmla="*/ 22 h 30"/>
                    <a:gd name="T10" fmla="*/ 17 w 28"/>
                    <a:gd name="T11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" h="30">
                      <a:moveTo>
                        <a:pt x="17" y="6"/>
                      </a:moveTo>
                      <a:cubicBezTo>
                        <a:pt x="1" y="30"/>
                        <a:pt x="1" y="30"/>
                        <a:pt x="1" y="30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18" y="27"/>
                        <a:pt x="28" y="13"/>
                        <a:pt x="21" y="0"/>
                      </a:cubicBezTo>
                      <a:cubicBezTo>
                        <a:pt x="21" y="0"/>
                        <a:pt x="0" y="1"/>
                        <a:pt x="3" y="22"/>
                      </a:cubicBezTo>
                      <a:cubicBezTo>
                        <a:pt x="17" y="6"/>
                        <a:pt x="17" y="6"/>
                        <a:pt x="17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71450"/>
                  <a:endParaRPr lang="en-US" sz="675">
                    <a:solidFill>
                      <a:srgbClr val="272E3A"/>
                    </a:solidFill>
                    <a:latin typeface="Open Sans Light"/>
                  </a:endParaRPr>
                </a:p>
              </p:txBody>
            </p:sp>
            <p:sp>
              <p:nvSpPr>
                <p:cNvPr id="149" name="Freeform 126">
                  <a:extLst>
                    <a:ext uri="{FF2B5EF4-FFF2-40B4-BE49-F238E27FC236}">
                      <a16:creationId xmlns="" xmlns:a16="http://schemas.microsoft.com/office/drawing/2014/main" id="{6D05A6DE-B83A-460B-9CB0-62759FFD88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12688" y="3817938"/>
                  <a:ext cx="290513" cy="334963"/>
                </a:xfrm>
                <a:custGeom>
                  <a:avLst/>
                  <a:gdLst>
                    <a:gd name="T0" fmla="*/ 21 w 35"/>
                    <a:gd name="T1" fmla="*/ 8 h 40"/>
                    <a:gd name="T2" fmla="*/ 11 w 35"/>
                    <a:gd name="T3" fmla="*/ 40 h 40"/>
                    <a:gd name="T4" fmla="*/ 16 w 35"/>
                    <a:gd name="T5" fmla="*/ 32 h 40"/>
                    <a:gd name="T6" fmla="*/ 24 w 35"/>
                    <a:gd name="T7" fmla="*/ 0 h 40"/>
                    <a:gd name="T8" fmla="*/ 10 w 35"/>
                    <a:gd name="T9" fmla="*/ 30 h 40"/>
                    <a:gd name="T10" fmla="*/ 21 w 35"/>
                    <a:gd name="T11" fmla="*/ 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5" h="40">
                      <a:moveTo>
                        <a:pt x="21" y="8"/>
                      </a:moveTo>
                      <a:cubicBezTo>
                        <a:pt x="11" y="40"/>
                        <a:pt x="11" y="40"/>
                        <a:pt x="11" y="40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29" y="31"/>
                        <a:pt x="35" y="12"/>
                        <a:pt x="24" y="0"/>
                      </a:cubicBezTo>
                      <a:cubicBezTo>
                        <a:pt x="24" y="0"/>
                        <a:pt x="0" y="7"/>
                        <a:pt x="10" y="30"/>
                      </a:cubicBezTo>
                      <a:cubicBezTo>
                        <a:pt x="21" y="8"/>
                        <a:pt x="21" y="8"/>
                        <a:pt x="21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71450"/>
                  <a:endParaRPr lang="en-US" sz="675">
                    <a:solidFill>
                      <a:srgbClr val="272E3A"/>
                    </a:solidFill>
                    <a:latin typeface="Open Sans Light"/>
                  </a:endParaRPr>
                </a:p>
              </p:txBody>
            </p:sp>
            <p:sp>
              <p:nvSpPr>
                <p:cNvPr id="150" name="Freeform 127">
                  <a:extLst>
                    <a:ext uri="{FF2B5EF4-FFF2-40B4-BE49-F238E27FC236}">
                      <a16:creationId xmlns="" xmlns:a16="http://schemas.microsoft.com/office/drawing/2014/main" id="{FB2D93CB-F8E6-4637-9DD9-E6CD1EF8A9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06263" y="4781550"/>
                  <a:ext cx="249238" cy="293688"/>
                </a:xfrm>
                <a:custGeom>
                  <a:avLst/>
                  <a:gdLst>
                    <a:gd name="T0" fmla="*/ 17 w 30"/>
                    <a:gd name="T1" fmla="*/ 7 h 35"/>
                    <a:gd name="T2" fmla="*/ 18 w 30"/>
                    <a:gd name="T3" fmla="*/ 35 h 35"/>
                    <a:gd name="T4" fmla="*/ 20 w 30"/>
                    <a:gd name="T5" fmla="*/ 28 h 35"/>
                    <a:gd name="T6" fmla="*/ 17 w 30"/>
                    <a:gd name="T7" fmla="*/ 0 h 35"/>
                    <a:gd name="T8" fmla="*/ 15 w 30"/>
                    <a:gd name="T9" fmla="*/ 28 h 35"/>
                    <a:gd name="T10" fmla="*/ 17 w 30"/>
                    <a:gd name="T11" fmla="*/ 7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" h="35">
                      <a:moveTo>
                        <a:pt x="17" y="7"/>
                      </a:move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30" y="23"/>
                        <a:pt x="30" y="6"/>
                        <a:pt x="17" y="0"/>
                      </a:cubicBezTo>
                      <a:cubicBezTo>
                        <a:pt x="17" y="0"/>
                        <a:pt x="0" y="12"/>
                        <a:pt x="15" y="28"/>
                      </a:cubicBezTo>
                      <a:cubicBezTo>
                        <a:pt x="17" y="7"/>
                        <a:pt x="17" y="7"/>
                        <a:pt x="17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71450"/>
                  <a:endParaRPr lang="en-US" sz="675">
                    <a:solidFill>
                      <a:srgbClr val="272E3A"/>
                    </a:solidFill>
                    <a:latin typeface="Open Sans Light"/>
                  </a:endParaRPr>
                </a:p>
              </p:txBody>
            </p:sp>
            <p:sp>
              <p:nvSpPr>
                <p:cNvPr id="151" name="Freeform 132">
                  <a:extLst>
                    <a:ext uri="{FF2B5EF4-FFF2-40B4-BE49-F238E27FC236}">
                      <a16:creationId xmlns="" xmlns:a16="http://schemas.microsoft.com/office/drawing/2014/main" id="{89538DE7-A343-418E-B69B-7555F0E94C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58575" y="3624263"/>
                  <a:ext cx="457200" cy="528638"/>
                </a:xfrm>
                <a:custGeom>
                  <a:avLst/>
                  <a:gdLst>
                    <a:gd name="T0" fmla="*/ 23 w 55"/>
                    <a:gd name="T1" fmla="*/ 12 h 63"/>
                    <a:gd name="T2" fmla="*/ 32 w 55"/>
                    <a:gd name="T3" fmla="*/ 63 h 63"/>
                    <a:gd name="T4" fmla="*/ 26 w 55"/>
                    <a:gd name="T5" fmla="*/ 50 h 63"/>
                    <a:gd name="T6" fmla="*/ 20 w 55"/>
                    <a:gd name="T7" fmla="*/ 0 h 63"/>
                    <a:gd name="T8" fmla="*/ 35 w 55"/>
                    <a:gd name="T9" fmla="*/ 49 h 63"/>
                    <a:gd name="T10" fmla="*/ 23 w 55"/>
                    <a:gd name="T11" fmla="*/ 12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5" h="63">
                      <a:moveTo>
                        <a:pt x="23" y="12"/>
                      </a:moveTo>
                      <a:cubicBezTo>
                        <a:pt x="32" y="63"/>
                        <a:pt x="32" y="63"/>
                        <a:pt x="32" y="63"/>
                      </a:cubicBezTo>
                      <a:cubicBezTo>
                        <a:pt x="26" y="50"/>
                        <a:pt x="26" y="50"/>
                        <a:pt x="26" y="50"/>
                      </a:cubicBezTo>
                      <a:cubicBezTo>
                        <a:pt x="6" y="46"/>
                        <a:pt x="0" y="16"/>
                        <a:pt x="20" y="0"/>
                      </a:cubicBezTo>
                      <a:cubicBezTo>
                        <a:pt x="20" y="0"/>
                        <a:pt x="55" y="15"/>
                        <a:pt x="35" y="49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71450"/>
                  <a:endParaRPr lang="en-US" sz="675">
                    <a:solidFill>
                      <a:srgbClr val="272E3A"/>
                    </a:solidFill>
                    <a:latin typeface="Open Sans Light"/>
                  </a:endParaRPr>
                </a:p>
              </p:txBody>
            </p:sp>
            <p:sp>
              <p:nvSpPr>
                <p:cNvPr id="152" name="Freeform 137">
                  <a:extLst>
                    <a:ext uri="{FF2B5EF4-FFF2-40B4-BE49-F238E27FC236}">
                      <a16:creationId xmlns="" xmlns:a16="http://schemas.microsoft.com/office/drawing/2014/main" id="{46F8714A-C0B5-4863-BCEF-686D5FC51C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65000" y="3146425"/>
                  <a:ext cx="422275" cy="511175"/>
                </a:xfrm>
                <a:custGeom>
                  <a:avLst/>
                  <a:gdLst>
                    <a:gd name="T0" fmla="*/ 29 w 51"/>
                    <a:gd name="T1" fmla="*/ 12 h 61"/>
                    <a:gd name="T2" fmla="*/ 28 w 51"/>
                    <a:gd name="T3" fmla="*/ 61 h 61"/>
                    <a:gd name="T4" fmla="*/ 32 w 51"/>
                    <a:gd name="T5" fmla="*/ 48 h 61"/>
                    <a:gd name="T6" fmla="*/ 30 w 51"/>
                    <a:gd name="T7" fmla="*/ 0 h 61"/>
                    <a:gd name="T8" fmla="*/ 23 w 51"/>
                    <a:gd name="T9" fmla="*/ 48 h 61"/>
                    <a:gd name="T10" fmla="*/ 29 w 51"/>
                    <a:gd name="T11" fmla="*/ 12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1" h="61">
                      <a:moveTo>
                        <a:pt x="29" y="12"/>
                      </a:moveTo>
                      <a:cubicBezTo>
                        <a:pt x="28" y="61"/>
                        <a:pt x="28" y="61"/>
                        <a:pt x="28" y="61"/>
                      </a:cubicBezTo>
                      <a:cubicBezTo>
                        <a:pt x="32" y="48"/>
                        <a:pt x="32" y="48"/>
                        <a:pt x="32" y="48"/>
                      </a:cubicBezTo>
                      <a:cubicBezTo>
                        <a:pt x="50" y="42"/>
                        <a:pt x="51" y="12"/>
                        <a:pt x="30" y="0"/>
                      </a:cubicBezTo>
                      <a:cubicBezTo>
                        <a:pt x="30" y="0"/>
                        <a:pt x="0" y="19"/>
                        <a:pt x="23" y="48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71450"/>
                  <a:endParaRPr lang="en-US" sz="675">
                    <a:solidFill>
                      <a:srgbClr val="272E3A"/>
                    </a:solidFill>
                    <a:latin typeface="Open Sans Light"/>
                  </a:endParaRPr>
                </a:p>
              </p:txBody>
            </p:sp>
            <p:sp>
              <p:nvSpPr>
                <p:cNvPr id="153" name="Freeform 149">
                  <a:extLst>
                    <a:ext uri="{FF2B5EF4-FFF2-40B4-BE49-F238E27FC236}">
                      <a16:creationId xmlns="" xmlns:a16="http://schemas.microsoft.com/office/drawing/2014/main" id="{0FBFBDD9-A0A4-4857-AE2E-62882067E8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88850" y="5335588"/>
                  <a:ext cx="331788" cy="360363"/>
                </a:xfrm>
                <a:custGeom>
                  <a:avLst/>
                  <a:gdLst>
                    <a:gd name="T0" fmla="*/ 25 w 40"/>
                    <a:gd name="T1" fmla="*/ 9 h 43"/>
                    <a:gd name="T2" fmla="*/ 0 w 40"/>
                    <a:gd name="T3" fmla="*/ 43 h 43"/>
                    <a:gd name="T4" fmla="*/ 9 w 40"/>
                    <a:gd name="T5" fmla="*/ 35 h 43"/>
                    <a:gd name="T6" fmla="*/ 31 w 40"/>
                    <a:gd name="T7" fmla="*/ 1 h 43"/>
                    <a:gd name="T8" fmla="*/ 3 w 40"/>
                    <a:gd name="T9" fmla="*/ 31 h 43"/>
                    <a:gd name="T10" fmla="*/ 25 w 40"/>
                    <a:gd name="T11" fmla="*/ 9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" h="43">
                      <a:moveTo>
                        <a:pt x="25" y="9"/>
                      </a:move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25" y="40"/>
                        <a:pt x="40" y="20"/>
                        <a:pt x="31" y="1"/>
                      </a:cubicBezTo>
                      <a:cubicBezTo>
                        <a:pt x="31" y="1"/>
                        <a:pt x="1" y="0"/>
                        <a:pt x="3" y="31"/>
                      </a:cubicBezTo>
                      <a:cubicBezTo>
                        <a:pt x="25" y="9"/>
                        <a:pt x="25" y="9"/>
                        <a:pt x="2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71450"/>
                  <a:endParaRPr lang="en-US" sz="675">
                    <a:solidFill>
                      <a:srgbClr val="272E3A"/>
                    </a:solidFill>
                    <a:latin typeface="Open Sans Light"/>
                  </a:endParaRPr>
                </a:p>
              </p:txBody>
            </p:sp>
            <p:sp>
              <p:nvSpPr>
                <p:cNvPr id="154" name="Freeform 150">
                  <a:extLst>
                    <a:ext uri="{FF2B5EF4-FFF2-40B4-BE49-F238E27FC236}">
                      <a16:creationId xmlns="" xmlns:a16="http://schemas.microsoft.com/office/drawing/2014/main" id="{24DFA8DF-DF34-485F-88C4-C1FEB15D1A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42925" y="3355975"/>
                  <a:ext cx="373063" cy="411163"/>
                </a:xfrm>
                <a:custGeom>
                  <a:avLst/>
                  <a:gdLst>
                    <a:gd name="T0" fmla="*/ 27 w 45"/>
                    <a:gd name="T1" fmla="*/ 9 h 49"/>
                    <a:gd name="T2" fmla="*/ 10 w 45"/>
                    <a:gd name="T3" fmla="*/ 49 h 49"/>
                    <a:gd name="T4" fmla="*/ 17 w 45"/>
                    <a:gd name="T5" fmla="*/ 40 h 49"/>
                    <a:gd name="T6" fmla="*/ 32 w 45"/>
                    <a:gd name="T7" fmla="*/ 0 h 49"/>
                    <a:gd name="T8" fmla="*/ 10 w 45"/>
                    <a:gd name="T9" fmla="*/ 37 h 49"/>
                    <a:gd name="T10" fmla="*/ 27 w 45"/>
                    <a:gd name="T11" fmla="*/ 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5" h="49">
                      <a:moveTo>
                        <a:pt x="27" y="9"/>
                      </a:moveTo>
                      <a:cubicBezTo>
                        <a:pt x="10" y="49"/>
                        <a:pt x="10" y="49"/>
                        <a:pt x="10" y="49"/>
                      </a:cubicBezTo>
                      <a:cubicBezTo>
                        <a:pt x="17" y="40"/>
                        <a:pt x="17" y="40"/>
                        <a:pt x="17" y="40"/>
                      </a:cubicBezTo>
                      <a:cubicBezTo>
                        <a:pt x="34" y="41"/>
                        <a:pt x="45" y="17"/>
                        <a:pt x="32" y="0"/>
                      </a:cubicBezTo>
                      <a:cubicBezTo>
                        <a:pt x="32" y="0"/>
                        <a:pt x="0" y="6"/>
                        <a:pt x="10" y="37"/>
                      </a:cubicBezTo>
                      <a:cubicBezTo>
                        <a:pt x="27" y="9"/>
                        <a:pt x="27" y="9"/>
                        <a:pt x="27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71450"/>
                  <a:endParaRPr lang="en-US" sz="675">
                    <a:solidFill>
                      <a:srgbClr val="272E3A"/>
                    </a:solidFill>
                    <a:latin typeface="Open Sans Light"/>
                  </a:endParaRPr>
                </a:p>
              </p:txBody>
            </p:sp>
            <p:sp>
              <p:nvSpPr>
                <p:cNvPr id="155" name="Freeform 151">
                  <a:extLst>
                    <a:ext uri="{FF2B5EF4-FFF2-40B4-BE49-F238E27FC236}">
                      <a16:creationId xmlns="" xmlns:a16="http://schemas.microsoft.com/office/drawing/2014/main" id="{95E4D24D-E738-4E7B-9AC3-FDAC3A0895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30125" y="3297238"/>
                  <a:ext cx="273050" cy="327025"/>
                </a:xfrm>
                <a:custGeom>
                  <a:avLst/>
                  <a:gdLst>
                    <a:gd name="T0" fmla="*/ 19 w 33"/>
                    <a:gd name="T1" fmla="*/ 8 h 39"/>
                    <a:gd name="T2" fmla="*/ 17 w 33"/>
                    <a:gd name="T3" fmla="*/ 39 h 39"/>
                    <a:gd name="T4" fmla="*/ 20 w 33"/>
                    <a:gd name="T5" fmla="*/ 31 h 39"/>
                    <a:gd name="T6" fmla="*/ 20 w 33"/>
                    <a:gd name="T7" fmla="*/ 0 h 39"/>
                    <a:gd name="T8" fmla="*/ 14 w 33"/>
                    <a:gd name="T9" fmla="*/ 30 h 39"/>
                    <a:gd name="T10" fmla="*/ 19 w 33"/>
                    <a:gd name="T11" fmla="*/ 8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3" h="39">
                      <a:moveTo>
                        <a:pt x="19" y="8"/>
                      </a:moveTo>
                      <a:cubicBezTo>
                        <a:pt x="17" y="39"/>
                        <a:pt x="17" y="39"/>
                        <a:pt x="17" y="39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31" y="27"/>
                        <a:pt x="33" y="8"/>
                        <a:pt x="20" y="0"/>
                      </a:cubicBezTo>
                      <a:cubicBezTo>
                        <a:pt x="20" y="0"/>
                        <a:pt x="0" y="11"/>
                        <a:pt x="14" y="30"/>
                      </a:cubicBezTo>
                      <a:cubicBezTo>
                        <a:pt x="19" y="8"/>
                        <a:pt x="19" y="8"/>
                        <a:pt x="1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71450"/>
                  <a:endParaRPr lang="en-US" sz="675">
                    <a:solidFill>
                      <a:srgbClr val="272E3A"/>
                    </a:solidFill>
                    <a:latin typeface="Open Sans Light"/>
                  </a:endParaRPr>
                </a:p>
              </p:txBody>
            </p:sp>
            <p:sp>
              <p:nvSpPr>
                <p:cNvPr id="156" name="Freeform 152">
                  <a:extLst>
                    <a:ext uri="{FF2B5EF4-FFF2-40B4-BE49-F238E27FC236}">
                      <a16:creationId xmlns="" xmlns:a16="http://schemas.microsoft.com/office/drawing/2014/main" id="{0B18A5F2-BB26-41AC-9FDE-2EE698644B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72938" y="3767138"/>
                  <a:ext cx="406400" cy="487363"/>
                </a:xfrm>
                <a:custGeom>
                  <a:avLst/>
                  <a:gdLst>
                    <a:gd name="T0" fmla="*/ 29 w 49"/>
                    <a:gd name="T1" fmla="*/ 11 h 58"/>
                    <a:gd name="T2" fmla="*/ 27 w 49"/>
                    <a:gd name="T3" fmla="*/ 58 h 58"/>
                    <a:gd name="T4" fmla="*/ 31 w 49"/>
                    <a:gd name="T5" fmla="*/ 46 h 58"/>
                    <a:gd name="T6" fmla="*/ 29 w 49"/>
                    <a:gd name="T7" fmla="*/ 0 h 58"/>
                    <a:gd name="T8" fmla="*/ 22 w 49"/>
                    <a:gd name="T9" fmla="*/ 45 h 58"/>
                    <a:gd name="T10" fmla="*/ 29 w 49"/>
                    <a:gd name="T11" fmla="*/ 11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" h="58">
                      <a:moveTo>
                        <a:pt x="29" y="11"/>
                      </a:moveTo>
                      <a:cubicBezTo>
                        <a:pt x="27" y="58"/>
                        <a:pt x="27" y="58"/>
                        <a:pt x="27" y="58"/>
                      </a:cubicBezTo>
                      <a:cubicBezTo>
                        <a:pt x="31" y="46"/>
                        <a:pt x="31" y="46"/>
                        <a:pt x="31" y="46"/>
                      </a:cubicBezTo>
                      <a:cubicBezTo>
                        <a:pt x="48" y="40"/>
                        <a:pt x="49" y="12"/>
                        <a:pt x="29" y="0"/>
                      </a:cubicBezTo>
                      <a:cubicBezTo>
                        <a:pt x="29" y="0"/>
                        <a:pt x="0" y="18"/>
                        <a:pt x="22" y="45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71450"/>
                  <a:endParaRPr lang="en-US" sz="675">
                    <a:solidFill>
                      <a:srgbClr val="272E3A"/>
                    </a:solidFill>
                    <a:latin typeface="Open Sans Light"/>
                  </a:endParaRPr>
                </a:p>
              </p:txBody>
            </p:sp>
            <p:sp>
              <p:nvSpPr>
                <p:cNvPr id="157" name="Freeform 154">
                  <a:extLst>
                    <a:ext uri="{FF2B5EF4-FFF2-40B4-BE49-F238E27FC236}">
                      <a16:creationId xmlns="" xmlns:a16="http://schemas.microsoft.com/office/drawing/2014/main" id="{051D58B4-56B1-465A-8934-2D00A73C06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46025" y="3197225"/>
                  <a:ext cx="314325" cy="360363"/>
                </a:xfrm>
                <a:custGeom>
                  <a:avLst/>
                  <a:gdLst>
                    <a:gd name="T0" fmla="*/ 22 w 38"/>
                    <a:gd name="T1" fmla="*/ 9 h 43"/>
                    <a:gd name="T2" fmla="*/ 15 w 38"/>
                    <a:gd name="T3" fmla="*/ 43 h 43"/>
                    <a:gd name="T4" fmla="*/ 20 w 38"/>
                    <a:gd name="T5" fmla="*/ 35 h 43"/>
                    <a:gd name="T6" fmla="*/ 24 w 38"/>
                    <a:gd name="T7" fmla="*/ 0 h 43"/>
                    <a:gd name="T8" fmla="*/ 13 w 38"/>
                    <a:gd name="T9" fmla="*/ 33 h 43"/>
                    <a:gd name="T10" fmla="*/ 22 w 38"/>
                    <a:gd name="T11" fmla="*/ 9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" h="43">
                      <a:moveTo>
                        <a:pt x="22" y="9"/>
                      </a:moveTo>
                      <a:cubicBezTo>
                        <a:pt x="15" y="43"/>
                        <a:pt x="15" y="43"/>
                        <a:pt x="15" y="43"/>
                      </a:cubicBezTo>
                      <a:cubicBezTo>
                        <a:pt x="20" y="35"/>
                        <a:pt x="20" y="35"/>
                        <a:pt x="20" y="35"/>
                      </a:cubicBezTo>
                      <a:cubicBezTo>
                        <a:pt x="33" y="32"/>
                        <a:pt x="38" y="11"/>
                        <a:pt x="24" y="0"/>
                      </a:cubicBezTo>
                      <a:cubicBezTo>
                        <a:pt x="24" y="0"/>
                        <a:pt x="0" y="11"/>
                        <a:pt x="13" y="33"/>
                      </a:cubicBezTo>
                      <a:cubicBezTo>
                        <a:pt x="22" y="9"/>
                        <a:pt x="22" y="9"/>
                        <a:pt x="2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71450"/>
                  <a:endParaRPr lang="en-US" sz="675">
                    <a:solidFill>
                      <a:srgbClr val="272E3A"/>
                    </a:solidFill>
                    <a:latin typeface="Open Sans Light"/>
                  </a:endParaRPr>
                </a:p>
              </p:txBody>
            </p:sp>
            <p:sp>
              <p:nvSpPr>
                <p:cNvPr id="158" name="Freeform 155">
                  <a:extLst>
                    <a:ext uri="{FF2B5EF4-FFF2-40B4-BE49-F238E27FC236}">
                      <a16:creationId xmlns="" xmlns:a16="http://schemas.microsoft.com/office/drawing/2014/main" id="{1AA3EE26-4ADD-49A7-965C-F9C1E76318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47575" y="4438650"/>
                  <a:ext cx="247650" cy="293688"/>
                </a:xfrm>
                <a:custGeom>
                  <a:avLst/>
                  <a:gdLst>
                    <a:gd name="T0" fmla="*/ 17 w 30"/>
                    <a:gd name="T1" fmla="*/ 7 h 35"/>
                    <a:gd name="T2" fmla="*/ 12 w 30"/>
                    <a:gd name="T3" fmla="*/ 35 h 35"/>
                    <a:gd name="T4" fmla="*/ 15 w 30"/>
                    <a:gd name="T5" fmla="*/ 28 h 35"/>
                    <a:gd name="T6" fmla="*/ 19 w 30"/>
                    <a:gd name="T7" fmla="*/ 0 h 35"/>
                    <a:gd name="T8" fmla="*/ 10 w 30"/>
                    <a:gd name="T9" fmla="*/ 27 h 35"/>
                    <a:gd name="T10" fmla="*/ 17 w 30"/>
                    <a:gd name="T11" fmla="*/ 7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" h="35">
                      <a:moveTo>
                        <a:pt x="17" y="7"/>
                      </a:moveTo>
                      <a:cubicBezTo>
                        <a:pt x="12" y="35"/>
                        <a:pt x="12" y="35"/>
                        <a:pt x="12" y="35"/>
                      </a:cubicBezTo>
                      <a:cubicBezTo>
                        <a:pt x="15" y="28"/>
                        <a:pt x="15" y="28"/>
                        <a:pt x="15" y="28"/>
                      </a:cubicBezTo>
                      <a:cubicBezTo>
                        <a:pt x="26" y="26"/>
                        <a:pt x="30" y="9"/>
                        <a:pt x="19" y="0"/>
                      </a:cubicBezTo>
                      <a:cubicBezTo>
                        <a:pt x="19" y="0"/>
                        <a:pt x="0" y="8"/>
                        <a:pt x="10" y="27"/>
                      </a:cubicBezTo>
                      <a:cubicBezTo>
                        <a:pt x="17" y="7"/>
                        <a:pt x="17" y="7"/>
                        <a:pt x="17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71450"/>
                  <a:endParaRPr lang="en-US" sz="675">
                    <a:solidFill>
                      <a:srgbClr val="272E3A"/>
                    </a:solidFill>
                    <a:latin typeface="Open Sans Light"/>
                  </a:endParaRPr>
                </a:p>
              </p:txBody>
            </p:sp>
            <p:sp>
              <p:nvSpPr>
                <p:cNvPr id="159" name="Freeform 156">
                  <a:extLst>
                    <a:ext uri="{FF2B5EF4-FFF2-40B4-BE49-F238E27FC236}">
                      <a16:creationId xmlns="" xmlns:a16="http://schemas.microsoft.com/office/drawing/2014/main" id="{4A6B1870-57E8-4626-A29F-5781869E3A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84000" y="4195763"/>
                  <a:ext cx="223838" cy="258763"/>
                </a:xfrm>
                <a:custGeom>
                  <a:avLst/>
                  <a:gdLst>
                    <a:gd name="T0" fmla="*/ 11 w 27"/>
                    <a:gd name="T1" fmla="*/ 6 h 31"/>
                    <a:gd name="T2" fmla="*/ 15 w 27"/>
                    <a:gd name="T3" fmla="*/ 31 h 31"/>
                    <a:gd name="T4" fmla="*/ 12 w 27"/>
                    <a:gd name="T5" fmla="*/ 24 h 31"/>
                    <a:gd name="T6" fmla="*/ 10 w 27"/>
                    <a:gd name="T7" fmla="*/ 0 h 31"/>
                    <a:gd name="T8" fmla="*/ 17 w 27"/>
                    <a:gd name="T9" fmla="*/ 24 h 31"/>
                    <a:gd name="T10" fmla="*/ 11 w 27"/>
                    <a:gd name="T11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31">
                      <a:moveTo>
                        <a:pt x="11" y="6"/>
                      </a:move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3" y="23"/>
                        <a:pt x="0" y="8"/>
                        <a:pt x="10" y="0"/>
                      </a:cubicBezTo>
                      <a:cubicBezTo>
                        <a:pt x="10" y="0"/>
                        <a:pt x="27" y="7"/>
                        <a:pt x="17" y="24"/>
                      </a:cubicBezTo>
                      <a:cubicBezTo>
                        <a:pt x="11" y="6"/>
                        <a:pt x="11" y="6"/>
                        <a:pt x="1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71450"/>
                  <a:endParaRPr lang="en-US" sz="675">
                    <a:solidFill>
                      <a:srgbClr val="272E3A"/>
                    </a:solidFill>
                    <a:latin typeface="Open Sans Light"/>
                  </a:endParaRPr>
                </a:p>
              </p:txBody>
            </p:sp>
            <p:sp>
              <p:nvSpPr>
                <p:cNvPr id="160" name="Freeform 164">
                  <a:extLst>
                    <a:ext uri="{FF2B5EF4-FFF2-40B4-BE49-F238E27FC236}">
                      <a16:creationId xmlns="" xmlns:a16="http://schemas.microsoft.com/office/drawing/2014/main" id="{15B76DE8-91FD-40E0-B1F8-464D334A51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09600" y="3741738"/>
                  <a:ext cx="231775" cy="252413"/>
                </a:xfrm>
                <a:custGeom>
                  <a:avLst/>
                  <a:gdLst>
                    <a:gd name="T0" fmla="*/ 17 w 28"/>
                    <a:gd name="T1" fmla="*/ 6 h 30"/>
                    <a:gd name="T2" fmla="*/ 1 w 28"/>
                    <a:gd name="T3" fmla="*/ 30 h 30"/>
                    <a:gd name="T4" fmla="*/ 7 w 28"/>
                    <a:gd name="T5" fmla="*/ 25 h 30"/>
                    <a:gd name="T6" fmla="*/ 21 w 28"/>
                    <a:gd name="T7" fmla="*/ 0 h 30"/>
                    <a:gd name="T8" fmla="*/ 3 w 28"/>
                    <a:gd name="T9" fmla="*/ 22 h 30"/>
                    <a:gd name="T10" fmla="*/ 17 w 28"/>
                    <a:gd name="T11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" h="30">
                      <a:moveTo>
                        <a:pt x="17" y="6"/>
                      </a:moveTo>
                      <a:cubicBezTo>
                        <a:pt x="1" y="30"/>
                        <a:pt x="1" y="30"/>
                        <a:pt x="1" y="30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18" y="27"/>
                        <a:pt x="28" y="13"/>
                        <a:pt x="21" y="0"/>
                      </a:cubicBezTo>
                      <a:cubicBezTo>
                        <a:pt x="21" y="0"/>
                        <a:pt x="0" y="1"/>
                        <a:pt x="3" y="22"/>
                      </a:cubicBezTo>
                      <a:cubicBezTo>
                        <a:pt x="17" y="6"/>
                        <a:pt x="17" y="6"/>
                        <a:pt x="17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71450"/>
                  <a:endParaRPr lang="en-US" sz="675">
                    <a:solidFill>
                      <a:srgbClr val="272E3A"/>
                    </a:solidFill>
                    <a:latin typeface="Open Sans Light"/>
                  </a:endParaRPr>
                </a:p>
              </p:txBody>
            </p:sp>
            <p:sp>
              <p:nvSpPr>
                <p:cNvPr id="161" name="Freeform 165">
                  <a:extLst>
                    <a:ext uri="{FF2B5EF4-FFF2-40B4-BE49-F238E27FC236}">
                      <a16:creationId xmlns="" xmlns:a16="http://schemas.microsoft.com/office/drawing/2014/main" id="{405B7E58-3744-4DCF-A75F-81D07813C9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04750" y="3575050"/>
                  <a:ext cx="206375" cy="242888"/>
                </a:xfrm>
                <a:custGeom>
                  <a:avLst/>
                  <a:gdLst>
                    <a:gd name="T0" fmla="*/ 15 w 25"/>
                    <a:gd name="T1" fmla="*/ 5 h 29"/>
                    <a:gd name="T2" fmla="*/ 10 w 25"/>
                    <a:gd name="T3" fmla="*/ 29 h 29"/>
                    <a:gd name="T4" fmla="*/ 13 w 25"/>
                    <a:gd name="T5" fmla="*/ 23 h 29"/>
                    <a:gd name="T6" fmla="*/ 16 w 25"/>
                    <a:gd name="T7" fmla="*/ 0 h 29"/>
                    <a:gd name="T8" fmla="*/ 9 w 25"/>
                    <a:gd name="T9" fmla="*/ 22 h 29"/>
                    <a:gd name="T10" fmla="*/ 15 w 25"/>
                    <a:gd name="T11" fmla="*/ 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5" h="29">
                      <a:moveTo>
                        <a:pt x="15" y="5"/>
                      </a:moveTo>
                      <a:cubicBezTo>
                        <a:pt x="10" y="29"/>
                        <a:pt x="10" y="29"/>
                        <a:pt x="10" y="29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22" y="21"/>
                        <a:pt x="25" y="7"/>
                        <a:pt x="16" y="0"/>
                      </a:cubicBezTo>
                      <a:cubicBezTo>
                        <a:pt x="16" y="0"/>
                        <a:pt x="0" y="7"/>
                        <a:pt x="9" y="22"/>
                      </a:cubicBezTo>
                      <a:cubicBezTo>
                        <a:pt x="15" y="5"/>
                        <a:pt x="15" y="5"/>
                        <a:pt x="15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71450"/>
                  <a:endParaRPr lang="en-US" sz="675">
                    <a:solidFill>
                      <a:srgbClr val="272E3A"/>
                    </a:solidFill>
                    <a:latin typeface="Open Sans Light"/>
                  </a:endParaRPr>
                </a:p>
              </p:txBody>
            </p:sp>
          </p:grpSp>
        </p:grpSp>
        <p:grpSp>
          <p:nvGrpSpPr>
            <p:cNvPr id="112" name="Group 192">
              <a:extLst>
                <a:ext uri="{FF2B5EF4-FFF2-40B4-BE49-F238E27FC236}">
                  <a16:creationId xmlns="" xmlns:a16="http://schemas.microsoft.com/office/drawing/2014/main" id="{723283F7-8004-4510-A563-FC087F1706DD}"/>
                </a:ext>
              </a:extLst>
            </p:cNvPr>
            <p:cNvGrpSpPr/>
            <p:nvPr/>
          </p:nvGrpSpPr>
          <p:grpSpPr>
            <a:xfrm>
              <a:off x="6894395" y="4452391"/>
              <a:ext cx="1213089" cy="751782"/>
              <a:chOff x="12571413" y="4941888"/>
              <a:chExt cx="3235325" cy="2005013"/>
            </a:xfrm>
            <a:solidFill>
              <a:schemeClr val="tx2"/>
            </a:solidFill>
          </p:grpSpPr>
          <p:sp>
            <p:nvSpPr>
              <p:cNvPr id="113" name="Freeform 121">
                <a:extLst>
                  <a:ext uri="{FF2B5EF4-FFF2-40B4-BE49-F238E27FC236}">
                    <a16:creationId xmlns="" xmlns:a16="http://schemas.microsoft.com/office/drawing/2014/main" id="{07B99320-BAA9-4F5B-B278-8B6C44B95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39850" y="4949825"/>
                <a:ext cx="746125" cy="687388"/>
              </a:xfrm>
              <a:custGeom>
                <a:avLst/>
                <a:gdLst>
                  <a:gd name="T0" fmla="*/ 72 w 90"/>
                  <a:gd name="T1" fmla="*/ 41 h 82"/>
                  <a:gd name="T2" fmla="*/ 0 w 90"/>
                  <a:gd name="T3" fmla="*/ 57 h 82"/>
                  <a:gd name="T4" fmla="*/ 20 w 90"/>
                  <a:gd name="T5" fmla="*/ 58 h 82"/>
                  <a:gd name="T6" fmla="*/ 90 w 90"/>
                  <a:gd name="T7" fmla="*/ 38 h 82"/>
                  <a:gd name="T8" fmla="*/ 18 w 90"/>
                  <a:gd name="T9" fmla="*/ 45 h 82"/>
                  <a:gd name="T10" fmla="*/ 72 w 90"/>
                  <a:gd name="T11" fmla="*/ 4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82">
                    <a:moveTo>
                      <a:pt x="72" y="41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20" y="58"/>
                      <a:pt x="20" y="58"/>
                      <a:pt x="20" y="58"/>
                    </a:cubicBezTo>
                    <a:cubicBezTo>
                      <a:pt x="36" y="82"/>
                      <a:pt x="80" y="73"/>
                      <a:pt x="90" y="38"/>
                    </a:cubicBezTo>
                    <a:cubicBezTo>
                      <a:pt x="90" y="38"/>
                      <a:pt x="51" y="0"/>
                      <a:pt x="18" y="45"/>
                    </a:cubicBezTo>
                    <a:cubicBezTo>
                      <a:pt x="72" y="41"/>
                      <a:pt x="72" y="41"/>
                      <a:pt x="72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34286" tIns="17143" rIns="34286" bIns="17143" numCol="1" anchor="t" anchorCtr="0" compatLnSpc="1">
                <a:prstTxWarp prst="textNoShape">
                  <a:avLst/>
                </a:prstTxWarp>
              </a:bodyPr>
              <a:lstStyle/>
              <a:p>
                <a:pPr defTabSz="171450"/>
                <a:endParaRPr lang="en-US" sz="675">
                  <a:solidFill>
                    <a:srgbClr val="272E3A"/>
                  </a:solidFill>
                  <a:latin typeface="Open Sans Light"/>
                </a:endParaRPr>
              </a:p>
            </p:txBody>
          </p:sp>
          <p:sp>
            <p:nvSpPr>
              <p:cNvPr id="114" name="Freeform 134">
                <a:extLst>
                  <a:ext uri="{FF2B5EF4-FFF2-40B4-BE49-F238E27FC236}">
                    <a16:creationId xmlns="" xmlns:a16="http://schemas.microsoft.com/office/drawing/2014/main" id="{00D8FB8F-8FAD-49B0-BE10-D387EE4BA9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85963" y="4941888"/>
                <a:ext cx="896938" cy="822325"/>
              </a:xfrm>
              <a:custGeom>
                <a:avLst/>
                <a:gdLst>
                  <a:gd name="T0" fmla="*/ 87 w 108"/>
                  <a:gd name="T1" fmla="*/ 49 h 98"/>
                  <a:gd name="T2" fmla="*/ 0 w 108"/>
                  <a:gd name="T3" fmla="*/ 68 h 98"/>
                  <a:gd name="T4" fmla="*/ 24 w 108"/>
                  <a:gd name="T5" fmla="*/ 70 h 98"/>
                  <a:gd name="T6" fmla="*/ 108 w 108"/>
                  <a:gd name="T7" fmla="*/ 46 h 98"/>
                  <a:gd name="T8" fmla="*/ 21 w 108"/>
                  <a:gd name="T9" fmla="*/ 54 h 98"/>
                  <a:gd name="T10" fmla="*/ 87 w 108"/>
                  <a:gd name="T11" fmla="*/ 4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" h="98">
                    <a:moveTo>
                      <a:pt x="87" y="49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44" y="98"/>
                      <a:pt x="96" y="88"/>
                      <a:pt x="108" y="46"/>
                    </a:cubicBezTo>
                    <a:cubicBezTo>
                      <a:pt x="108" y="46"/>
                      <a:pt x="61" y="0"/>
                      <a:pt x="21" y="54"/>
                    </a:cubicBezTo>
                    <a:cubicBezTo>
                      <a:pt x="87" y="49"/>
                      <a:pt x="87" y="49"/>
                      <a:pt x="87" y="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34286" tIns="17143" rIns="34286" bIns="17143" numCol="1" anchor="t" anchorCtr="0" compatLnSpc="1">
                <a:prstTxWarp prst="textNoShape">
                  <a:avLst/>
                </a:prstTxWarp>
              </a:bodyPr>
              <a:lstStyle/>
              <a:p>
                <a:pPr defTabSz="171450"/>
                <a:endParaRPr lang="en-US" sz="675">
                  <a:solidFill>
                    <a:srgbClr val="272E3A"/>
                  </a:solidFill>
                  <a:latin typeface="Open Sans Light"/>
                </a:endParaRPr>
              </a:p>
            </p:txBody>
          </p:sp>
          <p:grpSp>
            <p:nvGrpSpPr>
              <p:cNvPr id="115" name="Group 191">
                <a:extLst>
                  <a:ext uri="{FF2B5EF4-FFF2-40B4-BE49-F238E27FC236}">
                    <a16:creationId xmlns="" xmlns:a16="http://schemas.microsoft.com/office/drawing/2014/main" id="{8566F72A-FAE7-495B-9E4C-145CDEF9819A}"/>
                  </a:ext>
                </a:extLst>
              </p:cNvPr>
              <p:cNvGrpSpPr/>
              <p:nvPr/>
            </p:nvGrpSpPr>
            <p:grpSpPr>
              <a:xfrm>
                <a:off x="12571413" y="5378450"/>
                <a:ext cx="3235325" cy="1568451"/>
                <a:chOff x="12571413" y="5378450"/>
                <a:chExt cx="3235325" cy="1568451"/>
              </a:xfrm>
              <a:grpFill/>
            </p:grpSpPr>
            <p:sp>
              <p:nvSpPr>
                <p:cNvPr id="116" name="Freeform 89">
                  <a:extLst>
                    <a:ext uri="{FF2B5EF4-FFF2-40B4-BE49-F238E27FC236}">
                      <a16:creationId xmlns="" xmlns:a16="http://schemas.microsoft.com/office/drawing/2014/main" id="{27666ADF-5E7C-4017-BCC2-81FE5285E7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09813" y="5721350"/>
                  <a:ext cx="771525" cy="654050"/>
                </a:xfrm>
                <a:custGeom>
                  <a:avLst/>
                  <a:gdLst>
                    <a:gd name="T0" fmla="*/ 75 w 93"/>
                    <a:gd name="T1" fmla="*/ 45 h 78"/>
                    <a:gd name="T2" fmla="*/ 0 w 93"/>
                    <a:gd name="T3" fmla="*/ 46 h 78"/>
                    <a:gd name="T4" fmla="*/ 20 w 93"/>
                    <a:gd name="T5" fmla="*/ 51 h 78"/>
                    <a:gd name="T6" fmla="*/ 93 w 93"/>
                    <a:gd name="T7" fmla="*/ 45 h 78"/>
                    <a:gd name="T8" fmla="*/ 20 w 93"/>
                    <a:gd name="T9" fmla="*/ 38 h 78"/>
                    <a:gd name="T10" fmla="*/ 75 w 93"/>
                    <a:gd name="T11" fmla="*/ 45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3" h="78">
                      <a:moveTo>
                        <a:pt x="75" y="45"/>
                      </a:move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20" y="51"/>
                        <a:pt x="20" y="51"/>
                        <a:pt x="20" y="51"/>
                      </a:cubicBezTo>
                      <a:cubicBezTo>
                        <a:pt x="31" y="78"/>
                        <a:pt x="76" y="78"/>
                        <a:pt x="93" y="45"/>
                      </a:cubicBezTo>
                      <a:cubicBezTo>
                        <a:pt x="93" y="45"/>
                        <a:pt x="61" y="0"/>
                        <a:pt x="20" y="38"/>
                      </a:cubicBezTo>
                      <a:cubicBezTo>
                        <a:pt x="75" y="45"/>
                        <a:pt x="75" y="45"/>
                        <a:pt x="75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71450"/>
                  <a:endParaRPr lang="en-US" sz="675">
                    <a:solidFill>
                      <a:srgbClr val="272E3A"/>
                    </a:solidFill>
                    <a:latin typeface="Open Sans Light"/>
                  </a:endParaRPr>
                </a:p>
              </p:txBody>
            </p:sp>
            <p:sp>
              <p:nvSpPr>
                <p:cNvPr id="117" name="Freeform 90">
                  <a:extLst>
                    <a:ext uri="{FF2B5EF4-FFF2-40B4-BE49-F238E27FC236}">
                      <a16:creationId xmlns="" xmlns:a16="http://schemas.microsoft.com/office/drawing/2014/main" id="{E34955C1-DF93-48C7-A10D-5840FE6AE7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67000" y="6316663"/>
                  <a:ext cx="439738" cy="395288"/>
                </a:xfrm>
                <a:custGeom>
                  <a:avLst/>
                  <a:gdLst>
                    <a:gd name="T0" fmla="*/ 43 w 53"/>
                    <a:gd name="T1" fmla="*/ 27 h 47"/>
                    <a:gd name="T2" fmla="*/ 0 w 53"/>
                    <a:gd name="T3" fmla="*/ 18 h 47"/>
                    <a:gd name="T4" fmla="*/ 11 w 53"/>
                    <a:gd name="T5" fmla="*/ 23 h 47"/>
                    <a:gd name="T6" fmla="*/ 53 w 53"/>
                    <a:gd name="T7" fmla="*/ 30 h 47"/>
                    <a:gd name="T8" fmla="*/ 13 w 53"/>
                    <a:gd name="T9" fmla="*/ 16 h 47"/>
                    <a:gd name="T10" fmla="*/ 43 w 53"/>
                    <a:gd name="T11" fmla="*/ 2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3" h="47">
                      <a:moveTo>
                        <a:pt x="43" y="27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4" y="40"/>
                        <a:pt x="39" y="47"/>
                        <a:pt x="53" y="30"/>
                      </a:cubicBezTo>
                      <a:cubicBezTo>
                        <a:pt x="53" y="30"/>
                        <a:pt x="41" y="0"/>
                        <a:pt x="13" y="16"/>
                      </a:cubicBezTo>
                      <a:cubicBezTo>
                        <a:pt x="43" y="27"/>
                        <a:pt x="43" y="27"/>
                        <a:pt x="43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71450"/>
                  <a:endParaRPr lang="en-US" sz="675">
                    <a:solidFill>
                      <a:srgbClr val="272E3A"/>
                    </a:solidFill>
                    <a:latin typeface="Open Sans Light"/>
                  </a:endParaRPr>
                </a:p>
              </p:txBody>
            </p:sp>
            <p:sp>
              <p:nvSpPr>
                <p:cNvPr id="118" name="Freeform 91">
                  <a:extLst>
                    <a:ext uri="{FF2B5EF4-FFF2-40B4-BE49-F238E27FC236}">
                      <a16:creationId xmlns="" xmlns:a16="http://schemas.microsoft.com/office/drawing/2014/main" id="{24042645-E2E7-4A20-AD00-1E9FA7B0E9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00325" y="5511800"/>
                  <a:ext cx="398463" cy="360363"/>
                </a:xfrm>
                <a:custGeom>
                  <a:avLst/>
                  <a:gdLst>
                    <a:gd name="T0" fmla="*/ 39 w 48"/>
                    <a:gd name="T1" fmla="*/ 22 h 43"/>
                    <a:gd name="T2" fmla="*/ 0 w 48"/>
                    <a:gd name="T3" fmla="*/ 28 h 43"/>
                    <a:gd name="T4" fmla="*/ 11 w 48"/>
                    <a:gd name="T5" fmla="*/ 30 h 43"/>
                    <a:gd name="T6" fmla="*/ 48 w 48"/>
                    <a:gd name="T7" fmla="*/ 21 h 43"/>
                    <a:gd name="T8" fmla="*/ 9 w 48"/>
                    <a:gd name="T9" fmla="*/ 23 h 43"/>
                    <a:gd name="T10" fmla="*/ 39 w 48"/>
                    <a:gd name="T11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8" h="43">
                      <a:moveTo>
                        <a:pt x="39" y="22"/>
                      </a:move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11" y="30"/>
                        <a:pt x="11" y="30"/>
                        <a:pt x="11" y="30"/>
                      </a:cubicBezTo>
                      <a:cubicBezTo>
                        <a:pt x="18" y="43"/>
                        <a:pt x="42" y="39"/>
                        <a:pt x="48" y="21"/>
                      </a:cubicBezTo>
                      <a:cubicBezTo>
                        <a:pt x="48" y="21"/>
                        <a:pt x="28" y="0"/>
                        <a:pt x="9" y="23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71450"/>
                  <a:endParaRPr lang="en-US" sz="675">
                    <a:solidFill>
                      <a:srgbClr val="272E3A"/>
                    </a:solidFill>
                    <a:latin typeface="Open Sans Light"/>
                  </a:endParaRPr>
                </a:p>
              </p:txBody>
            </p:sp>
            <p:sp>
              <p:nvSpPr>
                <p:cNvPr id="119" name="Freeform 104">
                  <a:extLst>
                    <a:ext uri="{FF2B5EF4-FFF2-40B4-BE49-F238E27FC236}">
                      <a16:creationId xmlns="" xmlns:a16="http://schemas.microsoft.com/office/drawing/2014/main" id="{8C6B9F1E-E38D-46EB-B92D-A6F2A2AE16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46025" y="5922963"/>
                  <a:ext cx="355600" cy="311150"/>
                </a:xfrm>
                <a:custGeom>
                  <a:avLst/>
                  <a:gdLst>
                    <a:gd name="T0" fmla="*/ 35 w 43"/>
                    <a:gd name="T1" fmla="*/ 22 h 37"/>
                    <a:gd name="T2" fmla="*/ 0 w 43"/>
                    <a:gd name="T3" fmla="*/ 17 h 37"/>
                    <a:gd name="T4" fmla="*/ 9 w 43"/>
                    <a:gd name="T5" fmla="*/ 21 h 37"/>
                    <a:gd name="T6" fmla="*/ 43 w 43"/>
                    <a:gd name="T7" fmla="*/ 23 h 37"/>
                    <a:gd name="T8" fmla="*/ 10 w 43"/>
                    <a:gd name="T9" fmla="*/ 15 h 37"/>
                    <a:gd name="T10" fmla="*/ 35 w 43"/>
                    <a:gd name="T11" fmla="*/ 2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37">
                      <a:moveTo>
                        <a:pt x="35" y="22"/>
                      </a:move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12" y="34"/>
                        <a:pt x="33" y="37"/>
                        <a:pt x="43" y="23"/>
                      </a:cubicBezTo>
                      <a:cubicBezTo>
                        <a:pt x="43" y="23"/>
                        <a:pt x="32" y="0"/>
                        <a:pt x="10" y="15"/>
                      </a:cubicBezTo>
                      <a:cubicBezTo>
                        <a:pt x="35" y="22"/>
                        <a:pt x="35" y="22"/>
                        <a:pt x="35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71450"/>
                  <a:endParaRPr lang="en-US" sz="675">
                    <a:solidFill>
                      <a:srgbClr val="272E3A"/>
                    </a:solidFill>
                    <a:latin typeface="Open Sans Light"/>
                  </a:endParaRPr>
                </a:p>
              </p:txBody>
            </p:sp>
            <p:sp>
              <p:nvSpPr>
                <p:cNvPr id="120" name="Freeform 111">
                  <a:extLst>
                    <a:ext uri="{FF2B5EF4-FFF2-40B4-BE49-F238E27FC236}">
                      <a16:creationId xmlns="" xmlns:a16="http://schemas.microsoft.com/office/drawing/2014/main" id="{285F0D9F-1D9F-4E05-8193-8BC423961C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82650" y="6308725"/>
                  <a:ext cx="671513" cy="603250"/>
                </a:xfrm>
                <a:custGeom>
                  <a:avLst/>
                  <a:gdLst>
                    <a:gd name="T0" fmla="*/ 65 w 81"/>
                    <a:gd name="T1" fmla="*/ 42 h 72"/>
                    <a:gd name="T2" fmla="*/ 0 w 81"/>
                    <a:gd name="T3" fmla="*/ 23 h 72"/>
                    <a:gd name="T4" fmla="*/ 16 w 81"/>
                    <a:gd name="T5" fmla="*/ 33 h 72"/>
                    <a:gd name="T6" fmla="*/ 81 w 81"/>
                    <a:gd name="T7" fmla="*/ 48 h 72"/>
                    <a:gd name="T8" fmla="*/ 20 w 81"/>
                    <a:gd name="T9" fmla="*/ 21 h 72"/>
                    <a:gd name="T10" fmla="*/ 65 w 81"/>
                    <a:gd name="T11" fmla="*/ 4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1" h="72">
                      <a:moveTo>
                        <a:pt x="65" y="42"/>
                      </a:move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16" y="33"/>
                        <a:pt x="16" y="33"/>
                        <a:pt x="16" y="33"/>
                      </a:cubicBezTo>
                      <a:cubicBezTo>
                        <a:pt x="18" y="59"/>
                        <a:pt x="57" y="72"/>
                        <a:pt x="81" y="48"/>
                      </a:cubicBezTo>
                      <a:cubicBezTo>
                        <a:pt x="81" y="48"/>
                        <a:pt x="66" y="0"/>
                        <a:pt x="20" y="21"/>
                      </a:cubicBezTo>
                      <a:cubicBezTo>
                        <a:pt x="65" y="42"/>
                        <a:pt x="65" y="42"/>
                        <a:pt x="65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71450"/>
                  <a:endParaRPr lang="en-US" sz="675">
                    <a:solidFill>
                      <a:srgbClr val="272E3A"/>
                    </a:solidFill>
                    <a:latin typeface="Open Sans Light"/>
                  </a:endParaRPr>
                </a:p>
              </p:txBody>
            </p:sp>
            <p:sp>
              <p:nvSpPr>
                <p:cNvPr id="121" name="Freeform 120">
                  <a:extLst>
                    <a:ext uri="{FF2B5EF4-FFF2-40B4-BE49-F238E27FC236}">
                      <a16:creationId xmlns="" xmlns:a16="http://schemas.microsoft.com/office/drawing/2014/main" id="{7F20F8A8-967B-4DB2-9257-34F61F9F8B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1638" y="5838825"/>
                  <a:ext cx="514350" cy="444500"/>
                </a:xfrm>
                <a:custGeom>
                  <a:avLst/>
                  <a:gdLst>
                    <a:gd name="T0" fmla="*/ 50 w 62"/>
                    <a:gd name="T1" fmla="*/ 31 h 53"/>
                    <a:gd name="T2" fmla="*/ 0 w 62"/>
                    <a:gd name="T3" fmla="*/ 28 h 53"/>
                    <a:gd name="T4" fmla="*/ 13 w 62"/>
                    <a:gd name="T5" fmla="*/ 32 h 53"/>
                    <a:gd name="T6" fmla="*/ 62 w 62"/>
                    <a:gd name="T7" fmla="*/ 32 h 53"/>
                    <a:gd name="T8" fmla="*/ 13 w 62"/>
                    <a:gd name="T9" fmla="*/ 23 h 53"/>
                    <a:gd name="T10" fmla="*/ 50 w 62"/>
                    <a:gd name="T11" fmla="*/ 3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2" h="53">
                      <a:moveTo>
                        <a:pt x="50" y="31"/>
                      </a:move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13" y="32"/>
                        <a:pt x="13" y="32"/>
                        <a:pt x="13" y="32"/>
                      </a:cubicBezTo>
                      <a:cubicBezTo>
                        <a:pt x="19" y="51"/>
                        <a:pt x="49" y="53"/>
                        <a:pt x="62" y="32"/>
                      </a:cubicBezTo>
                      <a:cubicBezTo>
                        <a:pt x="62" y="32"/>
                        <a:pt x="43" y="0"/>
                        <a:pt x="13" y="23"/>
                      </a:cubicBezTo>
                      <a:cubicBezTo>
                        <a:pt x="50" y="31"/>
                        <a:pt x="50" y="31"/>
                        <a:pt x="50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71450"/>
                  <a:endParaRPr lang="en-US" sz="675">
                    <a:solidFill>
                      <a:srgbClr val="272E3A"/>
                    </a:solidFill>
                    <a:latin typeface="Open Sans Light"/>
                  </a:endParaRPr>
                </a:p>
              </p:txBody>
            </p:sp>
            <p:sp>
              <p:nvSpPr>
                <p:cNvPr id="122" name="Freeform 133">
                  <a:extLst>
                    <a:ext uri="{FF2B5EF4-FFF2-40B4-BE49-F238E27FC236}">
                      <a16:creationId xmlns="" xmlns:a16="http://schemas.microsoft.com/office/drawing/2014/main" id="{3DACF242-DAC4-42B6-B406-6FF9B2750C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71638" y="5981700"/>
                  <a:ext cx="630238" cy="554038"/>
                </a:xfrm>
                <a:custGeom>
                  <a:avLst/>
                  <a:gdLst>
                    <a:gd name="T0" fmla="*/ 61 w 76"/>
                    <a:gd name="T1" fmla="*/ 38 h 66"/>
                    <a:gd name="T2" fmla="*/ 0 w 76"/>
                    <a:gd name="T3" fmla="*/ 33 h 66"/>
                    <a:gd name="T4" fmla="*/ 16 w 76"/>
                    <a:gd name="T5" fmla="*/ 39 h 66"/>
                    <a:gd name="T6" fmla="*/ 76 w 76"/>
                    <a:gd name="T7" fmla="*/ 40 h 66"/>
                    <a:gd name="T8" fmla="*/ 17 w 76"/>
                    <a:gd name="T9" fmla="*/ 28 h 66"/>
                    <a:gd name="T10" fmla="*/ 61 w 76"/>
                    <a:gd name="T11" fmla="*/ 38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6" h="66">
                      <a:moveTo>
                        <a:pt x="61" y="38"/>
                      </a:move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16" y="39"/>
                        <a:pt x="16" y="39"/>
                        <a:pt x="16" y="39"/>
                      </a:cubicBezTo>
                      <a:cubicBezTo>
                        <a:pt x="23" y="62"/>
                        <a:pt x="60" y="66"/>
                        <a:pt x="76" y="40"/>
                      </a:cubicBezTo>
                      <a:cubicBezTo>
                        <a:pt x="76" y="40"/>
                        <a:pt x="54" y="0"/>
                        <a:pt x="17" y="28"/>
                      </a:cubicBezTo>
                      <a:cubicBezTo>
                        <a:pt x="61" y="38"/>
                        <a:pt x="61" y="38"/>
                        <a:pt x="61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71450"/>
                  <a:endParaRPr lang="en-US" sz="675">
                    <a:solidFill>
                      <a:srgbClr val="272E3A"/>
                    </a:solidFill>
                    <a:latin typeface="Open Sans Light"/>
                  </a:endParaRPr>
                </a:p>
              </p:txBody>
            </p:sp>
            <p:sp>
              <p:nvSpPr>
                <p:cNvPr id="123" name="Freeform 136">
                  <a:extLst>
                    <a:ext uri="{FF2B5EF4-FFF2-40B4-BE49-F238E27FC236}">
                      <a16:creationId xmlns="" xmlns:a16="http://schemas.microsoft.com/office/drawing/2014/main" id="{77330BC0-500D-4C71-8537-067D9C0855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71413" y="6267450"/>
                  <a:ext cx="481013" cy="452438"/>
                </a:xfrm>
                <a:custGeom>
                  <a:avLst/>
                  <a:gdLst>
                    <a:gd name="T0" fmla="*/ 45 w 58"/>
                    <a:gd name="T1" fmla="*/ 33 h 54"/>
                    <a:gd name="T2" fmla="*/ 0 w 58"/>
                    <a:gd name="T3" fmla="*/ 0 h 54"/>
                    <a:gd name="T4" fmla="*/ 10 w 58"/>
                    <a:gd name="T5" fmla="*/ 12 h 54"/>
                    <a:gd name="T6" fmla="*/ 56 w 58"/>
                    <a:gd name="T7" fmla="*/ 42 h 54"/>
                    <a:gd name="T8" fmla="*/ 16 w 58"/>
                    <a:gd name="T9" fmla="*/ 4 h 54"/>
                    <a:gd name="T10" fmla="*/ 45 w 58"/>
                    <a:gd name="T11" fmla="*/ 3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54">
                      <a:moveTo>
                        <a:pt x="45" y="3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4" y="33"/>
                        <a:pt x="31" y="54"/>
                        <a:pt x="56" y="42"/>
                      </a:cubicBezTo>
                      <a:cubicBezTo>
                        <a:pt x="56" y="42"/>
                        <a:pt x="58" y="1"/>
                        <a:pt x="16" y="4"/>
                      </a:cubicBezTo>
                      <a:cubicBezTo>
                        <a:pt x="45" y="33"/>
                        <a:pt x="45" y="33"/>
                        <a:pt x="4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71450"/>
                  <a:endParaRPr lang="en-US" sz="675">
                    <a:solidFill>
                      <a:srgbClr val="272E3A"/>
                    </a:solidFill>
                    <a:latin typeface="Open Sans Light"/>
                  </a:endParaRPr>
                </a:p>
              </p:txBody>
            </p:sp>
            <p:sp>
              <p:nvSpPr>
                <p:cNvPr id="124" name="Freeform 147">
                  <a:extLst>
                    <a:ext uri="{FF2B5EF4-FFF2-40B4-BE49-F238E27FC236}">
                      <a16:creationId xmlns="" xmlns:a16="http://schemas.microsoft.com/office/drawing/2014/main" id="{50FA2547-E9D0-4851-B638-960336E832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93925" y="6443663"/>
                  <a:ext cx="581025" cy="503238"/>
                </a:xfrm>
                <a:custGeom>
                  <a:avLst/>
                  <a:gdLst>
                    <a:gd name="T0" fmla="*/ 56 w 70"/>
                    <a:gd name="T1" fmla="*/ 35 h 60"/>
                    <a:gd name="T2" fmla="*/ 0 w 70"/>
                    <a:gd name="T3" fmla="*/ 22 h 60"/>
                    <a:gd name="T4" fmla="*/ 15 w 70"/>
                    <a:gd name="T5" fmla="*/ 30 h 60"/>
                    <a:gd name="T6" fmla="*/ 70 w 70"/>
                    <a:gd name="T7" fmla="*/ 39 h 60"/>
                    <a:gd name="T8" fmla="*/ 17 w 70"/>
                    <a:gd name="T9" fmla="*/ 20 h 60"/>
                    <a:gd name="T10" fmla="*/ 56 w 70"/>
                    <a:gd name="T11" fmla="*/ 35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0" h="60">
                      <a:moveTo>
                        <a:pt x="56" y="35"/>
                      </a:move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8" y="52"/>
                        <a:pt x="51" y="60"/>
                        <a:pt x="70" y="39"/>
                      </a:cubicBezTo>
                      <a:cubicBezTo>
                        <a:pt x="70" y="39"/>
                        <a:pt x="54" y="0"/>
                        <a:pt x="17" y="20"/>
                      </a:cubicBezTo>
                      <a:cubicBezTo>
                        <a:pt x="56" y="35"/>
                        <a:pt x="56" y="35"/>
                        <a:pt x="5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71450"/>
                  <a:endParaRPr lang="en-US" sz="675">
                    <a:solidFill>
                      <a:srgbClr val="272E3A"/>
                    </a:solidFill>
                    <a:latin typeface="Open Sans Light"/>
                  </a:endParaRPr>
                </a:p>
              </p:txBody>
            </p:sp>
            <p:sp>
              <p:nvSpPr>
                <p:cNvPr id="125" name="Freeform 148">
                  <a:extLst>
                    <a:ext uri="{FF2B5EF4-FFF2-40B4-BE49-F238E27FC236}">
                      <a16:creationId xmlns="" xmlns:a16="http://schemas.microsoft.com/office/drawing/2014/main" id="{E86DC70D-093C-4C80-8C61-F5E9AD5790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57263" y="5378450"/>
                  <a:ext cx="398463" cy="360363"/>
                </a:xfrm>
                <a:custGeom>
                  <a:avLst/>
                  <a:gdLst>
                    <a:gd name="T0" fmla="*/ 38 w 48"/>
                    <a:gd name="T1" fmla="*/ 21 h 43"/>
                    <a:gd name="T2" fmla="*/ 0 w 48"/>
                    <a:gd name="T3" fmla="*/ 30 h 43"/>
                    <a:gd name="T4" fmla="*/ 11 w 48"/>
                    <a:gd name="T5" fmla="*/ 30 h 43"/>
                    <a:gd name="T6" fmla="*/ 48 w 48"/>
                    <a:gd name="T7" fmla="*/ 20 h 43"/>
                    <a:gd name="T8" fmla="*/ 9 w 48"/>
                    <a:gd name="T9" fmla="*/ 24 h 43"/>
                    <a:gd name="T10" fmla="*/ 38 w 48"/>
                    <a:gd name="T11" fmla="*/ 21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8" h="43">
                      <a:moveTo>
                        <a:pt x="38" y="21"/>
                      </a:move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11" y="30"/>
                        <a:pt x="11" y="30"/>
                        <a:pt x="11" y="30"/>
                      </a:cubicBezTo>
                      <a:cubicBezTo>
                        <a:pt x="19" y="43"/>
                        <a:pt x="43" y="39"/>
                        <a:pt x="48" y="20"/>
                      </a:cubicBezTo>
                      <a:cubicBezTo>
                        <a:pt x="48" y="20"/>
                        <a:pt x="27" y="0"/>
                        <a:pt x="9" y="24"/>
                      </a:cubicBezTo>
                      <a:cubicBezTo>
                        <a:pt x="38" y="21"/>
                        <a:pt x="38" y="21"/>
                        <a:pt x="38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71450"/>
                  <a:endParaRPr lang="en-US" sz="675">
                    <a:solidFill>
                      <a:srgbClr val="272E3A"/>
                    </a:solidFill>
                    <a:latin typeface="Open Sans Light"/>
                  </a:endParaRPr>
                </a:p>
              </p:txBody>
            </p:sp>
            <p:sp>
              <p:nvSpPr>
                <p:cNvPr id="126" name="Freeform 153">
                  <a:extLst>
                    <a:ext uri="{FF2B5EF4-FFF2-40B4-BE49-F238E27FC236}">
                      <a16:creationId xmlns="" xmlns:a16="http://schemas.microsoft.com/office/drawing/2014/main" id="{2CA493E8-C434-453E-974B-5FFE7E5A7A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5763" y="6199188"/>
                  <a:ext cx="347663" cy="311150"/>
                </a:xfrm>
                <a:custGeom>
                  <a:avLst/>
                  <a:gdLst>
                    <a:gd name="T0" fmla="*/ 34 w 42"/>
                    <a:gd name="T1" fmla="*/ 22 h 37"/>
                    <a:gd name="T2" fmla="*/ 0 w 42"/>
                    <a:gd name="T3" fmla="*/ 13 h 37"/>
                    <a:gd name="T4" fmla="*/ 9 w 42"/>
                    <a:gd name="T5" fmla="*/ 18 h 37"/>
                    <a:gd name="T6" fmla="*/ 42 w 42"/>
                    <a:gd name="T7" fmla="*/ 24 h 37"/>
                    <a:gd name="T8" fmla="*/ 10 w 42"/>
                    <a:gd name="T9" fmla="*/ 12 h 37"/>
                    <a:gd name="T10" fmla="*/ 34 w 42"/>
                    <a:gd name="T11" fmla="*/ 2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37">
                      <a:moveTo>
                        <a:pt x="34" y="22"/>
                      </a:move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10" y="31"/>
                        <a:pt x="31" y="37"/>
                        <a:pt x="42" y="24"/>
                      </a:cubicBezTo>
                      <a:cubicBezTo>
                        <a:pt x="42" y="24"/>
                        <a:pt x="34" y="0"/>
                        <a:pt x="10" y="12"/>
                      </a:cubicBezTo>
                      <a:cubicBezTo>
                        <a:pt x="34" y="22"/>
                        <a:pt x="34" y="22"/>
                        <a:pt x="34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71450"/>
                  <a:endParaRPr lang="en-US" sz="675">
                    <a:solidFill>
                      <a:srgbClr val="272E3A"/>
                    </a:solidFill>
                    <a:latin typeface="Open Sans Light"/>
                  </a:endParaRPr>
                </a:p>
              </p:txBody>
            </p:sp>
            <p:sp>
              <p:nvSpPr>
                <p:cNvPr id="127" name="Freeform 161">
                  <a:extLst>
                    <a:ext uri="{FF2B5EF4-FFF2-40B4-BE49-F238E27FC236}">
                      <a16:creationId xmlns="" xmlns:a16="http://schemas.microsoft.com/office/drawing/2014/main" id="{EDE9737E-FABA-496E-9C30-D8C8A0BC41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23925" y="6091238"/>
                  <a:ext cx="349250" cy="293688"/>
                </a:xfrm>
                <a:custGeom>
                  <a:avLst/>
                  <a:gdLst>
                    <a:gd name="T0" fmla="*/ 34 w 42"/>
                    <a:gd name="T1" fmla="*/ 20 h 35"/>
                    <a:gd name="T2" fmla="*/ 0 w 42"/>
                    <a:gd name="T3" fmla="*/ 17 h 35"/>
                    <a:gd name="T4" fmla="*/ 9 w 42"/>
                    <a:gd name="T5" fmla="*/ 21 h 35"/>
                    <a:gd name="T6" fmla="*/ 42 w 42"/>
                    <a:gd name="T7" fmla="*/ 21 h 35"/>
                    <a:gd name="T8" fmla="*/ 10 w 42"/>
                    <a:gd name="T9" fmla="*/ 15 h 35"/>
                    <a:gd name="T10" fmla="*/ 34 w 42"/>
                    <a:gd name="T11" fmla="*/ 2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35">
                      <a:moveTo>
                        <a:pt x="34" y="20"/>
                      </a:move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13" y="33"/>
                        <a:pt x="33" y="35"/>
                        <a:pt x="42" y="21"/>
                      </a:cubicBezTo>
                      <a:cubicBezTo>
                        <a:pt x="42" y="21"/>
                        <a:pt x="30" y="0"/>
                        <a:pt x="10" y="15"/>
                      </a:cubicBezTo>
                      <a:cubicBezTo>
                        <a:pt x="34" y="20"/>
                        <a:pt x="34" y="20"/>
                        <a:pt x="3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71450"/>
                  <a:endParaRPr lang="en-US" sz="675">
                    <a:solidFill>
                      <a:srgbClr val="272E3A"/>
                    </a:solidFill>
                    <a:latin typeface="Open Sans Light"/>
                  </a:endParaRPr>
                </a:p>
              </p:txBody>
            </p:sp>
            <p:sp>
              <p:nvSpPr>
                <p:cNvPr id="128" name="Freeform 162">
                  <a:extLst>
                    <a:ext uri="{FF2B5EF4-FFF2-40B4-BE49-F238E27FC236}">
                      <a16:creationId xmlns="" xmlns:a16="http://schemas.microsoft.com/office/drawing/2014/main" id="{B566E3B4-D216-4031-9B12-5E028D1D41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30338" y="5529263"/>
                  <a:ext cx="381000" cy="327025"/>
                </a:xfrm>
                <a:custGeom>
                  <a:avLst/>
                  <a:gdLst>
                    <a:gd name="T0" fmla="*/ 37 w 46"/>
                    <a:gd name="T1" fmla="*/ 22 h 39"/>
                    <a:gd name="T2" fmla="*/ 0 w 46"/>
                    <a:gd name="T3" fmla="*/ 24 h 39"/>
                    <a:gd name="T4" fmla="*/ 10 w 46"/>
                    <a:gd name="T5" fmla="*/ 26 h 39"/>
                    <a:gd name="T6" fmla="*/ 46 w 46"/>
                    <a:gd name="T7" fmla="*/ 21 h 39"/>
                    <a:gd name="T8" fmla="*/ 9 w 46"/>
                    <a:gd name="T9" fmla="*/ 20 h 39"/>
                    <a:gd name="T10" fmla="*/ 37 w 46"/>
                    <a:gd name="T11" fmla="*/ 22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6" h="39">
                      <a:moveTo>
                        <a:pt x="37" y="22"/>
                      </a:move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6" y="39"/>
                        <a:pt x="39" y="38"/>
                        <a:pt x="46" y="21"/>
                      </a:cubicBezTo>
                      <a:cubicBezTo>
                        <a:pt x="46" y="21"/>
                        <a:pt x="29" y="0"/>
                        <a:pt x="9" y="20"/>
                      </a:cubicBezTo>
                      <a:cubicBezTo>
                        <a:pt x="37" y="22"/>
                        <a:pt x="37" y="22"/>
                        <a:pt x="37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71450"/>
                  <a:endParaRPr lang="en-US" sz="675">
                    <a:solidFill>
                      <a:srgbClr val="272E3A"/>
                    </a:solidFill>
                    <a:latin typeface="Open Sans Light"/>
                  </a:endParaRPr>
                </a:p>
              </p:txBody>
            </p:sp>
          </p:grpSp>
        </p:grpSp>
      </p:grpSp>
      <p:sp>
        <p:nvSpPr>
          <p:cNvPr id="194" name="Freeform 37">
            <a:extLst>
              <a:ext uri="{FF2B5EF4-FFF2-40B4-BE49-F238E27FC236}">
                <a16:creationId xmlns="" xmlns:a16="http://schemas.microsoft.com/office/drawing/2014/main" id="{D19F9C14-FFCF-448A-B7C9-EE62AA1AAC1B}"/>
              </a:ext>
            </a:extLst>
          </p:cNvPr>
          <p:cNvSpPr>
            <a:spLocks/>
          </p:cNvSpPr>
          <p:nvPr/>
        </p:nvSpPr>
        <p:spPr bwMode="auto">
          <a:xfrm rot="5400000">
            <a:off x="4454595" y="853870"/>
            <a:ext cx="737977" cy="8456901"/>
          </a:xfrm>
          <a:custGeom>
            <a:avLst/>
            <a:gdLst>
              <a:gd name="T0" fmla="*/ 663 w 663"/>
              <a:gd name="T1" fmla="*/ 1524 h 1524"/>
              <a:gd name="T2" fmla="*/ 0 w 663"/>
              <a:gd name="T3" fmla="*/ 1142 h 1524"/>
              <a:gd name="T4" fmla="*/ 0 w 663"/>
              <a:gd name="T5" fmla="*/ 382 h 1524"/>
              <a:gd name="T6" fmla="*/ 663 w 663"/>
              <a:gd name="T7" fmla="*/ 0 h 1524"/>
              <a:gd name="T8" fmla="*/ 663 w 663"/>
              <a:gd name="T9" fmla="*/ 1524 h 1524"/>
              <a:gd name="connsiteX0" fmla="*/ 10000 w 10000"/>
              <a:gd name="connsiteY0" fmla="*/ 10000 h 10000"/>
              <a:gd name="connsiteX1" fmla="*/ 631 w 10000"/>
              <a:gd name="connsiteY1" fmla="*/ 9899 h 10000"/>
              <a:gd name="connsiteX2" fmla="*/ 0 w 10000"/>
              <a:gd name="connsiteY2" fmla="*/ 2507 h 10000"/>
              <a:gd name="connsiteX3" fmla="*/ 10000 w 10000"/>
              <a:gd name="connsiteY3" fmla="*/ 0 h 10000"/>
              <a:gd name="connsiteX4" fmla="*/ 10000 w 10000"/>
              <a:gd name="connsiteY4" fmla="*/ 10000 h 10000"/>
              <a:gd name="connsiteX0" fmla="*/ 10018 w 10018"/>
              <a:gd name="connsiteY0" fmla="*/ 10000 h 10019"/>
              <a:gd name="connsiteX1" fmla="*/ 66 w 10018"/>
              <a:gd name="connsiteY1" fmla="*/ 10019 h 10019"/>
              <a:gd name="connsiteX2" fmla="*/ 18 w 10018"/>
              <a:gd name="connsiteY2" fmla="*/ 2507 h 10019"/>
              <a:gd name="connsiteX3" fmla="*/ 10018 w 10018"/>
              <a:gd name="connsiteY3" fmla="*/ 0 h 10019"/>
              <a:gd name="connsiteX4" fmla="*/ 10018 w 10018"/>
              <a:gd name="connsiteY4" fmla="*/ 10000 h 1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8" h="10019">
                <a:moveTo>
                  <a:pt x="10018" y="10000"/>
                </a:moveTo>
                <a:lnTo>
                  <a:pt x="66" y="10019"/>
                </a:lnTo>
                <a:cubicBezTo>
                  <a:pt x="-144" y="7555"/>
                  <a:pt x="228" y="4971"/>
                  <a:pt x="18" y="2507"/>
                </a:cubicBezTo>
                <a:lnTo>
                  <a:pt x="10018" y="0"/>
                </a:lnTo>
                <a:lnTo>
                  <a:pt x="10018" y="10000"/>
                </a:lnTo>
                <a:close/>
              </a:path>
            </a:pathLst>
          </a:custGeom>
          <a:solidFill>
            <a:srgbClr val="BA70BA"/>
          </a:solidFill>
          <a:ln>
            <a:noFill/>
          </a:ln>
        </p:spPr>
        <p:txBody>
          <a:bodyPr vert="horz" wrap="square" lIns="68571" tIns="34286" rIns="68571" bIns="34286" numCol="1" anchor="t" anchorCtr="0" compatLnSpc="1">
            <a:prstTxWarp prst="textNoShape">
              <a:avLst/>
            </a:prstTxWarp>
          </a:bodyPr>
          <a:lstStyle/>
          <a:p>
            <a:pPr defTabSz="171450"/>
            <a:endParaRPr lang="en-US" sz="135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95" name="Freeform 37">
            <a:extLst>
              <a:ext uri="{FF2B5EF4-FFF2-40B4-BE49-F238E27FC236}">
                <a16:creationId xmlns="" xmlns:a16="http://schemas.microsoft.com/office/drawing/2014/main" id="{C90F49BB-13E2-4A37-ABC0-D1D7B7AD8F85}"/>
              </a:ext>
            </a:extLst>
          </p:cNvPr>
          <p:cNvSpPr>
            <a:spLocks/>
          </p:cNvSpPr>
          <p:nvPr/>
        </p:nvSpPr>
        <p:spPr bwMode="auto">
          <a:xfrm rot="5400000">
            <a:off x="4422387" y="1844047"/>
            <a:ext cx="768427" cy="8490864"/>
          </a:xfrm>
          <a:custGeom>
            <a:avLst/>
            <a:gdLst>
              <a:gd name="T0" fmla="*/ 663 w 663"/>
              <a:gd name="T1" fmla="*/ 1524 h 1524"/>
              <a:gd name="T2" fmla="*/ 0 w 663"/>
              <a:gd name="T3" fmla="*/ 1142 h 1524"/>
              <a:gd name="T4" fmla="*/ 0 w 663"/>
              <a:gd name="T5" fmla="*/ 382 h 1524"/>
              <a:gd name="T6" fmla="*/ 663 w 663"/>
              <a:gd name="T7" fmla="*/ 0 h 1524"/>
              <a:gd name="T8" fmla="*/ 663 w 663"/>
              <a:gd name="T9" fmla="*/ 1524 h 1524"/>
              <a:gd name="connsiteX0" fmla="*/ 10000 w 10000"/>
              <a:gd name="connsiteY0" fmla="*/ 10000 h 10000"/>
              <a:gd name="connsiteX1" fmla="*/ 631 w 10000"/>
              <a:gd name="connsiteY1" fmla="*/ 9899 h 10000"/>
              <a:gd name="connsiteX2" fmla="*/ 0 w 10000"/>
              <a:gd name="connsiteY2" fmla="*/ 2507 h 10000"/>
              <a:gd name="connsiteX3" fmla="*/ 10000 w 10000"/>
              <a:gd name="connsiteY3" fmla="*/ 0 h 10000"/>
              <a:gd name="connsiteX4" fmla="*/ 10000 w 10000"/>
              <a:gd name="connsiteY4" fmla="*/ 10000 h 10000"/>
              <a:gd name="connsiteX0" fmla="*/ 10018 w 10018"/>
              <a:gd name="connsiteY0" fmla="*/ 10000 h 10019"/>
              <a:gd name="connsiteX1" fmla="*/ 66 w 10018"/>
              <a:gd name="connsiteY1" fmla="*/ 10019 h 10019"/>
              <a:gd name="connsiteX2" fmla="*/ 18 w 10018"/>
              <a:gd name="connsiteY2" fmla="*/ 2507 h 10019"/>
              <a:gd name="connsiteX3" fmla="*/ 10018 w 10018"/>
              <a:gd name="connsiteY3" fmla="*/ 0 h 10019"/>
              <a:gd name="connsiteX4" fmla="*/ 10018 w 10018"/>
              <a:gd name="connsiteY4" fmla="*/ 10000 h 10019"/>
              <a:gd name="connsiteX0" fmla="*/ 10018 w 10018"/>
              <a:gd name="connsiteY0" fmla="*/ 10000 h 10019"/>
              <a:gd name="connsiteX1" fmla="*/ 66 w 10018"/>
              <a:gd name="connsiteY1" fmla="*/ 10019 h 10019"/>
              <a:gd name="connsiteX2" fmla="*/ 18 w 10018"/>
              <a:gd name="connsiteY2" fmla="*/ 2402 h 10019"/>
              <a:gd name="connsiteX3" fmla="*/ 10018 w 10018"/>
              <a:gd name="connsiteY3" fmla="*/ 0 h 10019"/>
              <a:gd name="connsiteX4" fmla="*/ 10018 w 10018"/>
              <a:gd name="connsiteY4" fmla="*/ 10000 h 1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8" h="10019">
                <a:moveTo>
                  <a:pt x="10018" y="10000"/>
                </a:moveTo>
                <a:lnTo>
                  <a:pt x="66" y="10019"/>
                </a:lnTo>
                <a:cubicBezTo>
                  <a:pt x="-144" y="7555"/>
                  <a:pt x="228" y="4866"/>
                  <a:pt x="18" y="2402"/>
                </a:cubicBezTo>
                <a:lnTo>
                  <a:pt x="10018" y="0"/>
                </a:lnTo>
                <a:lnTo>
                  <a:pt x="10018" y="10000"/>
                </a:lnTo>
                <a:close/>
              </a:path>
            </a:pathLst>
          </a:custGeom>
          <a:solidFill>
            <a:srgbClr val="660066"/>
          </a:solidFill>
          <a:ln>
            <a:noFill/>
          </a:ln>
        </p:spPr>
        <p:txBody>
          <a:bodyPr vert="horz" wrap="square" lIns="68571" tIns="34286" rIns="68571" bIns="34286" numCol="1" anchor="t" anchorCtr="0" compatLnSpc="1">
            <a:prstTxWarp prst="textNoShape">
              <a:avLst/>
            </a:prstTxWarp>
          </a:bodyPr>
          <a:lstStyle/>
          <a:p>
            <a:pPr defTabSz="171450"/>
            <a:endParaRPr lang="en-US" sz="135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96" name="Прямоугольник: скругленные углы 195">
            <a:extLst>
              <a:ext uri="{FF2B5EF4-FFF2-40B4-BE49-F238E27FC236}">
                <a16:creationId xmlns="" xmlns:a16="http://schemas.microsoft.com/office/drawing/2014/main" id="{7B6646EC-1E7F-4890-A40E-1EBF14C47E36}"/>
              </a:ext>
            </a:extLst>
          </p:cNvPr>
          <p:cNvSpPr/>
          <p:nvPr/>
        </p:nvSpPr>
        <p:spPr>
          <a:xfrm>
            <a:off x="658412" y="4858258"/>
            <a:ext cx="5385606" cy="518642"/>
          </a:xfrm>
          <a:prstGeom prst="roundRect">
            <a:avLst/>
          </a:prstGeom>
          <a:solidFill>
            <a:schemeClr val="tx1">
              <a:lumMod val="50000"/>
              <a:lumOff val="5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302938A1-4F2B-4A8D-B107-E22932CCE8CC}"/>
              </a:ext>
            </a:extLst>
          </p:cNvPr>
          <p:cNvSpPr txBox="1"/>
          <p:nvPr/>
        </p:nvSpPr>
        <p:spPr>
          <a:xfrm>
            <a:off x="549964" y="4901050"/>
            <a:ext cx="6936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кадрового потенциала</a:t>
            </a:r>
            <a:endParaRPr lang="x-non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Прямоугольник: скругленные углы 197">
            <a:extLst>
              <a:ext uri="{FF2B5EF4-FFF2-40B4-BE49-F238E27FC236}">
                <a16:creationId xmlns="" xmlns:a16="http://schemas.microsoft.com/office/drawing/2014/main" id="{D7960489-9CCF-47E7-8008-10F72F8EECE3}"/>
              </a:ext>
            </a:extLst>
          </p:cNvPr>
          <p:cNvSpPr/>
          <p:nvPr/>
        </p:nvSpPr>
        <p:spPr>
          <a:xfrm>
            <a:off x="653325" y="3792921"/>
            <a:ext cx="5462834" cy="642248"/>
          </a:xfrm>
          <a:prstGeom prst="roundRect">
            <a:avLst/>
          </a:prstGeom>
          <a:solidFill>
            <a:schemeClr val="tx1">
              <a:lumMod val="50000"/>
              <a:lumOff val="5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47F4435E-F3C5-43B4-86CE-6CD538E2921B}"/>
              </a:ext>
            </a:extLst>
          </p:cNvPr>
          <p:cNvSpPr txBox="1"/>
          <p:nvPr/>
        </p:nvSpPr>
        <p:spPr>
          <a:xfrm>
            <a:off x="648545" y="3779560"/>
            <a:ext cx="7719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</a:t>
            </a:r>
          </a:p>
          <a:p>
            <a:pPr>
              <a:lnSpc>
                <a:spcPts val="2400"/>
              </a:lnSpc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нормативно-правовой базы</a:t>
            </a:r>
            <a:endParaRPr lang="x-non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Прямоугольник: скругленные углы 198">
            <a:extLst>
              <a:ext uri="{FF2B5EF4-FFF2-40B4-BE49-F238E27FC236}">
                <a16:creationId xmlns="" xmlns:a16="http://schemas.microsoft.com/office/drawing/2014/main" id="{85857530-9D73-4226-83D5-28C7976DB063}"/>
              </a:ext>
            </a:extLst>
          </p:cNvPr>
          <p:cNvSpPr/>
          <p:nvPr/>
        </p:nvSpPr>
        <p:spPr>
          <a:xfrm>
            <a:off x="651430" y="5781399"/>
            <a:ext cx="5462834" cy="642248"/>
          </a:xfrm>
          <a:prstGeom prst="roundRect">
            <a:avLst/>
          </a:prstGeom>
          <a:solidFill>
            <a:schemeClr val="tx1">
              <a:lumMod val="50000"/>
              <a:lumOff val="5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207F89B7-A81F-4842-9383-CE35E27FF02F}"/>
              </a:ext>
            </a:extLst>
          </p:cNvPr>
          <p:cNvSpPr txBox="1"/>
          <p:nvPr/>
        </p:nvSpPr>
        <p:spPr>
          <a:xfrm>
            <a:off x="502768" y="5691080"/>
            <a:ext cx="7719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Консультационно-методическая и организационная </a:t>
            </a:r>
            <a:r>
              <a:rPr lang="ru-RU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кластерных инициатив и проектов</a:t>
            </a:r>
            <a:endParaRPr lang="x-none" sz="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1" name="Рисунок 200">
            <a:extLst>
              <a:ext uri="{FF2B5EF4-FFF2-40B4-BE49-F238E27FC236}">
                <a16:creationId xmlns="" xmlns:a16="http://schemas.microsoft.com/office/drawing/2014/main" id="{FC27F728-9D17-427C-B22C-3397A47E7D0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4017655"/>
            <a:ext cx="647700" cy="609600"/>
          </a:xfrm>
          <a:prstGeom prst="rect">
            <a:avLst/>
          </a:prstGeom>
        </p:spPr>
      </p:pic>
      <p:pic>
        <p:nvPicPr>
          <p:cNvPr id="202" name="Рисунок 201">
            <a:extLst>
              <a:ext uri="{FF2B5EF4-FFF2-40B4-BE49-F238E27FC236}">
                <a16:creationId xmlns="" xmlns:a16="http://schemas.microsoft.com/office/drawing/2014/main" id="{B583CEA3-6814-481F-BE06-19BAD12B5A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86575" y="6031552"/>
            <a:ext cx="584200" cy="546100"/>
          </a:xfrm>
          <a:prstGeom prst="rect">
            <a:avLst/>
          </a:prstGeom>
        </p:spPr>
      </p:pic>
      <p:pic>
        <p:nvPicPr>
          <p:cNvPr id="203" name="Рисунок 202">
            <a:extLst>
              <a:ext uri="{FF2B5EF4-FFF2-40B4-BE49-F238E27FC236}">
                <a16:creationId xmlns="" xmlns:a16="http://schemas.microsoft.com/office/drawing/2014/main" id="{C6C6FC20-12FE-4BDC-A9F0-47878744A2E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52026" y="4841709"/>
            <a:ext cx="6477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0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194" grpId="0" animBg="1"/>
      <p:bldP spid="19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89423131-CAF2-4205-AA90-3FB9B30537CF}"/>
              </a:ext>
            </a:extLst>
          </p:cNvPr>
          <p:cNvSpPr txBox="1">
            <a:spLocks/>
          </p:cNvSpPr>
          <p:nvPr/>
        </p:nvSpPr>
        <p:spPr>
          <a:xfrm>
            <a:off x="428596" y="112952"/>
            <a:ext cx="8229600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200"/>
              </a:lnSpc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ОРГАНИЗАЦИОННО-ЭКОНОМИЧЕСКИЙ МЕХАНИЗМ СТИМУЛИРОВАНИЯ КЛАСТЕРНОГО РАЗВИТИЯ</a:t>
            </a:r>
          </a:p>
          <a:p>
            <a:pPr>
              <a:lnSpc>
                <a:spcPts val="2200"/>
              </a:lnSpc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РЕСПУБЛИКИ БЕЛАРУСЬ </a:t>
            </a:r>
            <a:endParaRPr lang="be-BY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38F1A217-4122-4736-9527-DF8C521C8877}"/>
              </a:ext>
            </a:extLst>
          </p:cNvPr>
          <p:cNvGrpSpPr/>
          <p:nvPr/>
        </p:nvGrpSpPr>
        <p:grpSpPr>
          <a:xfrm>
            <a:off x="1187624" y="1268761"/>
            <a:ext cx="7848872" cy="1077218"/>
            <a:chOff x="1619672" y="1196751"/>
            <a:chExt cx="7038524" cy="1040948"/>
          </a:xfrm>
          <a:solidFill>
            <a:srgbClr val="7030A0"/>
          </a:solidFill>
        </p:grpSpPr>
        <p:sp>
          <p:nvSpPr>
            <p:cNvPr id="4" name="Freeform 12">
              <a:extLst>
                <a:ext uri="{FF2B5EF4-FFF2-40B4-BE49-F238E27FC236}">
                  <a16:creationId xmlns="" xmlns:a16="http://schemas.microsoft.com/office/drawing/2014/main" id="{827ECBEE-6F56-41CE-84B9-3109F02CA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672" y="1196752"/>
              <a:ext cx="4896544" cy="1040947"/>
            </a:xfrm>
            <a:custGeom>
              <a:avLst/>
              <a:gdLst>
                <a:gd name="T0" fmla="*/ 251 w 1913"/>
                <a:gd name="T1" fmla="*/ 0 h 663"/>
                <a:gd name="T2" fmla="*/ 0 w 1913"/>
                <a:gd name="T3" fmla="*/ 330 h 663"/>
                <a:gd name="T4" fmla="*/ 251 w 1913"/>
                <a:gd name="T5" fmla="*/ 663 h 663"/>
                <a:gd name="T6" fmla="*/ 1913 w 1913"/>
                <a:gd name="T7" fmla="*/ 663 h 663"/>
                <a:gd name="T8" fmla="*/ 1913 w 1913"/>
                <a:gd name="T9" fmla="*/ 0 h 663"/>
                <a:gd name="T10" fmla="*/ 251 w 1913"/>
                <a:gd name="T11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3" h="663">
                  <a:moveTo>
                    <a:pt x="251" y="0"/>
                  </a:moveTo>
                  <a:lnTo>
                    <a:pt x="0" y="330"/>
                  </a:lnTo>
                  <a:lnTo>
                    <a:pt x="251" y="663"/>
                  </a:lnTo>
                  <a:lnTo>
                    <a:pt x="1913" y="663"/>
                  </a:lnTo>
                  <a:lnTo>
                    <a:pt x="1913" y="0"/>
                  </a:lnTo>
                  <a:lnTo>
                    <a:pt x="2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" name="Freeform 10">
              <a:extLst>
                <a:ext uri="{FF2B5EF4-FFF2-40B4-BE49-F238E27FC236}">
                  <a16:creationId xmlns="" xmlns:a16="http://schemas.microsoft.com/office/drawing/2014/main" id="{00FC391C-BB87-49CF-B1EE-750AC1123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6216" y="1196751"/>
              <a:ext cx="2141980" cy="1040947"/>
            </a:xfrm>
            <a:custGeom>
              <a:avLst/>
              <a:gdLst>
                <a:gd name="T0" fmla="*/ 839 w 839"/>
                <a:gd name="T1" fmla="*/ 330 h 663"/>
                <a:gd name="T2" fmla="*/ 585 w 839"/>
                <a:gd name="T3" fmla="*/ 0 h 663"/>
                <a:gd name="T4" fmla="*/ 0 w 839"/>
                <a:gd name="T5" fmla="*/ 0 h 663"/>
                <a:gd name="T6" fmla="*/ 0 w 839"/>
                <a:gd name="T7" fmla="*/ 663 h 663"/>
                <a:gd name="T8" fmla="*/ 585 w 839"/>
                <a:gd name="T9" fmla="*/ 663 h 663"/>
                <a:gd name="T10" fmla="*/ 839 w 839"/>
                <a:gd name="T11" fmla="*/ 33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9" h="663">
                  <a:moveTo>
                    <a:pt x="839" y="330"/>
                  </a:moveTo>
                  <a:lnTo>
                    <a:pt x="585" y="0"/>
                  </a:lnTo>
                  <a:lnTo>
                    <a:pt x="0" y="0"/>
                  </a:lnTo>
                  <a:lnTo>
                    <a:pt x="0" y="663"/>
                  </a:lnTo>
                  <a:lnTo>
                    <a:pt x="585" y="663"/>
                  </a:lnTo>
                  <a:lnTo>
                    <a:pt x="839" y="3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F2B2369-8C6E-4E68-B694-942FD465861E}"/>
              </a:ext>
            </a:extLst>
          </p:cNvPr>
          <p:cNvSpPr txBox="1"/>
          <p:nvPr/>
        </p:nvSpPr>
        <p:spPr>
          <a:xfrm>
            <a:off x="1835696" y="1224403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Закрепление кластерной тематики в программно-стратегических документах на средне- и долгосрочную перспективу (НСУР-2035,ПСЭР-2025,ГПИР-2025, ГП развития малого и среднего предпринимательства-2025)</a:t>
            </a:r>
            <a:endParaRPr lang="x-non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89923DA4-A870-46F5-862A-0C64A0A69FAC}"/>
              </a:ext>
            </a:extLst>
          </p:cNvPr>
          <p:cNvGrpSpPr/>
          <p:nvPr/>
        </p:nvGrpSpPr>
        <p:grpSpPr>
          <a:xfrm>
            <a:off x="1187624" y="2490300"/>
            <a:ext cx="7848872" cy="866692"/>
            <a:chOff x="1619672" y="1196751"/>
            <a:chExt cx="7038524" cy="1040948"/>
          </a:xfrm>
          <a:solidFill>
            <a:srgbClr val="660066"/>
          </a:solidFill>
        </p:grpSpPr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E94A282E-0527-4395-B21D-FE1DD8908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672" y="1196752"/>
              <a:ext cx="4896544" cy="1040947"/>
            </a:xfrm>
            <a:custGeom>
              <a:avLst/>
              <a:gdLst>
                <a:gd name="T0" fmla="*/ 251 w 1913"/>
                <a:gd name="T1" fmla="*/ 0 h 663"/>
                <a:gd name="T2" fmla="*/ 0 w 1913"/>
                <a:gd name="T3" fmla="*/ 330 h 663"/>
                <a:gd name="T4" fmla="*/ 251 w 1913"/>
                <a:gd name="T5" fmla="*/ 663 h 663"/>
                <a:gd name="T6" fmla="*/ 1913 w 1913"/>
                <a:gd name="T7" fmla="*/ 663 h 663"/>
                <a:gd name="T8" fmla="*/ 1913 w 1913"/>
                <a:gd name="T9" fmla="*/ 0 h 663"/>
                <a:gd name="T10" fmla="*/ 251 w 1913"/>
                <a:gd name="T11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3" h="663">
                  <a:moveTo>
                    <a:pt x="251" y="0"/>
                  </a:moveTo>
                  <a:lnTo>
                    <a:pt x="0" y="330"/>
                  </a:lnTo>
                  <a:lnTo>
                    <a:pt x="251" y="663"/>
                  </a:lnTo>
                  <a:lnTo>
                    <a:pt x="1913" y="663"/>
                  </a:lnTo>
                  <a:lnTo>
                    <a:pt x="1913" y="0"/>
                  </a:lnTo>
                  <a:lnTo>
                    <a:pt x="2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10">
              <a:extLst>
                <a:ext uri="{FF2B5EF4-FFF2-40B4-BE49-F238E27FC236}">
                  <a16:creationId xmlns="" xmlns:a16="http://schemas.microsoft.com/office/drawing/2014/main" id="{CF7EDF1D-BBB9-4ABC-9987-08F29DFF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6216" y="1196751"/>
              <a:ext cx="2141980" cy="1040947"/>
            </a:xfrm>
            <a:custGeom>
              <a:avLst/>
              <a:gdLst>
                <a:gd name="T0" fmla="*/ 839 w 839"/>
                <a:gd name="T1" fmla="*/ 330 h 663"/>
                <a:gd name="T2" fmla="*/ 585 w 839"/>
                <a:gd name="T3" fmla="*/ 0 h 663"/>
                <a:gd name="T4" fmla="*/ 0 w 839"/>
                <a:gd name="T5" fmla="*/ 0 h 663"/>
                <a:gd name="T6" fmla="*/ 0 w 839"/>
                <a:gd name="T7" fmla="*/ 663 h 663"/>
                <a:gd name="T8" fmla="*/ 585 w 839"/>
                <a:gd name="T9" fmla="*/ 663 h 663"/>
                <a:gd name="T10" fmla="*/ 839 w 839"/>
                <a:gd name="T11" fmla="*/ 33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9" h="663">
                  <a:moveTo>
                    <a:pt x="839" y="330"/>
                  </a:moveTo>
                  <a:lnTo>
                    <a:pt x="585" y="0"/>
                  </a:lnTo>
                  <a:lnTo>
                    <a:pt x="0" y="0"/>
                  </a:lnTo>
                  <a:lnTo>
                    <a:pt x="0" y="663"/>
                  </a:lnTo>
                  <a:lnTo>
                    <a:pt x="585" y="663"/>
                  </a:lnTo>
                  <a:lnTo>
                    <a:pt x="839" y="3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BC2F6AE-B28A-44C6-B307-4F92EBA1AF8A}"/>
              </a:ext>
            </a:extLst>
          </p:cNvPr>
          <p:cNvSpPr txBox="1"/>
          <p:nvPr/>
        </p:nvSpPr>
        <p:spPr>
          <a:xfrm>
            <a:off x="1835696" y="2527647"/>
            <a:ext cx="6822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системы и механизма господдержки кластерных проектов посредством корректировки Указа Президента Республики Беларусь от 07.08.2012 № 357</a:t>
            </a:r>
          </a:p>
          <a:p>
            <a:r>
              <a:rPr lang="ru-RU" dirty="0"/>
              <a:t> </a:t>
            </a:r>
            <a:endParaRPr lang="x-none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93906160-669C-419C-8AB6-08822CECE47F}"/>
              </a:ext>
            </a:extLst>
          </p:cNvPr>
          <p:cNvGrpSpPr/>
          <p:nvPr/>
        </p:nvGrpSpPr>
        <p:grpSpPr>
          <a:xfrm>
            <a:off x="1167157" y="3537608"/>
            <a:ext cx="7848872" cy="830997"/>
            <a:chOff x="1619672" y="1196751"/>
            <a:chExt cx="7038524" cy="1040948"/>
          </a:xfrm>
          <a:solidFill>
            <a:schemeClr val="accent4">
              <a:lumMod val="75000"/>
            </a:schemeClr>
          </a:solidFill>
        </p:grpSpPr>
        <p:sp>
          <p:nvSpPr>
            <p:cNvPr id="20" name="Freeform 12">
              <a:extLst>
                <a:ext uri="{FF2B5EF4-FFF2-40B4-BE49-F238E27FC236}">
                  <a16:creationId xmlns="" xmlns:a16="http://schemas.microsoft.com/office/drawing/2014/main" id="{A769ED2E-FD5B-44E0-9686-BA04715A6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672" y="1196752"/>
              <a:ext cx="4896544" cy="1040947"/>
            </a:xfrm>
            <a:custGeom>
              <a:avLst/>
              <a:gdLst>
                <a:gd name="T0" fmla="*/ 251 w 1913"/>
                <a:gd name="T1" fmla="*/ 0 h 663"/>
                <a:gd name="T2" fmla="*/ 0 w 1913"/>
                <a:gd name="T3" fmla="*/ 330 h 663"/>
                <a:gd name="T4" fmla="*/ 251 w 1913"/>
                <a:gd name="T5" fmla="*/ 663 h 663"/>
                <a:gd name="T6" fmla="*/ 1913 w 1913"/>
                <a:gd name="T7" fmla="*/ 663 h 663"/>
                <a:gd name="T8" fmla="*/ 1913 w 1913"/>
                <a:gd name="T9" fmla="*/ 0 h 663"/>
                <a:gd name="T10" fmla="*/ 251 w 1913"/>
                <a:gd name="T11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3" h="663">
                  <a:moveTo>
                    <a:pt x="251" y="0"/>
                  </a:moveTo>
                  <a:lnTo>
                    <a:pt x="0" y="330"/>
                  </a:lnTo>
                  <a:lnTo>
                    <a:pt x="251" y="663"/>
                  </a:lnTo>
                  <a:lnTo>
                    <a:pt x="1913" y="663"/>
                  </a:lnTo>
                  <a:lnTo>
                    <a:pt x="1913" y="0"/>
                  </a:lnTo>
                  <a:lnTo>
                    <a:pt x="2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10">
              <a:extLst>
                <a:ext uri="{FF2B5EF4-FFF2-40B4-BE49-F238E27FC236}">
                  <a16:creationId xmlns="" xmlns:a16="http://schemas.microsoft.com/office/drawing/2014/main" id="{6D2B8776-5F17-49A3-AD8D-57259798A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6216" y="1196751"/>
              <a:ext cx="2141980" cy="1040947"/>
            </a:xfrm>
            <a:custGeom>
              <a:avLst/>
              <a:gdLst>
                <a:gd name="T0" fmla="*/ 839 w 839"/>
                <a:gd name="T1" fmla="*/ 330 h 663"/>
                <a:gd name="T2" fmla="*/ 585 w 839"/>
                <a:gd name="T3" fmla="*/ 0 h 663"/>
                <a:gd name="T4" fmla="*/ 0 w 839"/>
                <a:gd name="T5" fmla="*/ 0 h 663"/>
                <a:gd name="T6" fmla="*/ 0 w 839"/>
                <a:gd name="T7" fmla="*/ 663 h 663"/>
                <a:gd name="T8" fmla="*/ 585 w 839"/>
                <a:gd name="T9" fmla="*/ 663 h 663"/>
                <a:gd name="T10" fmla="*/ 839 w 839"/>
                <a:gd name="T11" fmla="*/ 33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9" h="663">
                  <a:moveTo>
                    <a:pt x="839" y="330"/>
                  </a:moveTo>
                  <a:lnTo>
                    <a:pt x="585" y="0"/>
                  </a:lnTo>
                  <a:lnTo>
                    <a:pt x="0" y="0"/>
                  </a:lnTo>
                  <a:lnTo>
                    <a:pt x="0" y="663"/>
                  </a:lnTo>
                  <a:lnTo>
                    <a:pt x="585" y="663"/>
                  </a:lnTo>
                  <a:lnTo>
                    <a:pt x="839" y="3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D4ADA2A8-5B05-4157-A555-4E0947C31551}"/>
              </a:ext>
            </a:extLst>
          </p:cNvPr>
          <p:cNvSpPr/>
          <p:nvPr/>
        </p:nvSpPr>
        <p:spPr>
          <a:xfrm>
            <a:off x="1835696" y="3537608"/>
            <a:ext cx="69761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критериев оценки эффективности деятельности инновационно-промышленных кластеров и их вклада в социально -экономическое развитие регионов</a:t>
            </a:r>
            <a:endParaRPr lang="x-non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5EBB2E79-86D7-4D25-9DDA-F09058DB3BAE}"/>
              </a:ext>
            </a:extLst>
          </p:cNvPr>
          <p:cNvGrpSpPr/>
          <p:nvPr/>
        </p:nvGrpSpPr>
        <p:grpSpPr>
          <a:xfrm>
            <a:off x="1167157" y="4539882"/>
            <a:ext cx="7848872" cy="689318"/>
            <a:chOff x="1619672" y="1196751"/>
            <a:chExt cx="7038524" cy="1040948"/>
          </a:xfrm>
          <a:solidFill>
            <a:srgbClr val="990099"/>
          </a:solidFill>
        </p:grpSpPr>
        <p:sp>
          <p:nvSpPr>
            <p:cNvPr id="24" name="Freeform 12">
              <a:extLst>
                <a:ext uri="{FF2B5EF4-FFF2-40B4-BE49-F238E27FC236}">
                  <a16:creationId xmlns="" xmlns:a16="http://schemas.microsoft.com/office/drawing/2014/main" id="{E00CCF7A-5034-4F78-8B54-89EAF6493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672" y="1196752"/>
              <a:ext cx="4896544" cy="1040947"/>
            </a:xfrm>
            <a:custGeom>
              <a:avLst/>
              <a:gdLst>
                <a:gd name="T0" fmla="*/ 251 w 1913"/>
                <a:gd name="T1" fmla="*/ 0 h 663"/>
                <a:gd name="T2" fmla="*/ 0 w 1913"/>
                <a:gd name="T3" fmla="*/ 330 h 663"/>
                <a:gd name="T4" fmla="*/ 251 w 1913"/>
                <a:gd name="T5" fmla="*/ 663 h 663"/>
                <a:gd name="T6" fmla="*/ 1913 w 1913"/>
                <a:gd name="T7" fmla="*/ 663 h 663"/>
                <a:gd name="T8" fmla="*/ 1913 w 1913"/>
                <a:gd name="T9" fmla="*/ 0 h 663"/>
                <a:gd name="T10" fmla="*/ 251 w 1913"/>
                <a:gd name="T11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3" h="663">
                  <a:moveTo>
                    <a:pt x="251" y="0"/>
                  </a:moveTo>
                  <a:lnTo>
                    <a:pt x="0" y="330"/>
                  </a:lnTo>
                  <a:lnTo>
                    <a:pt x="251" y="663"/>
                  </a:lnTo>
                  <a:lnTo>
                    <a:pt x="1913" y="663"/>
                  </a:lnTo>
                  <a:lnTo>
                    <a:pt x="1913" y="0"/>
                  </a:lnTo>
                  <a:lnTo>
                    <a:pt x="2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10">
              <a:extLst>
                <a:ext uri="{FF2B5EF4-FFF2-40B4-BE49-F238E27FC236}">
                  <a16:creationId xmlns="" xmlns:a16="http://schemas.microsoft.com/office/drawing/2014/main" id="{A98A34F9-1B74-472D-B8F1-EF216F667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6216" y="1196751"/>
              <a:ext cx="2141980" cy="1040947"/>
            </a:xfrm>
            <a:custGeom>
              <a:avLst/>
              <a:gdLst>
                <a:gd name="T0" fmla="*/ 839 w 839"/>
                <a:gd name="T1" fmla="*/ 330 h 663"/>
                <a:gd name="T2" fmla="*/ 585 w 839"/>
                <a:gd name="T3" fmla="*/ 0 h 663"/>
                <a:gd name="T4" fmla="*/ 0 w 839"/>
                <a:gd name="T5" fmla="*/ 0 h 663"/>
                <a:gd name="T6" fmla="*/ 0 w 839"/>
                <a:gd name="T7" fmla="*/ 663 h 663"/>
                <a:gd name="T8" fmla="*/ 585 w 839"/>
                <a:gd name="T9" fmla="*/ 663 h 663"/>
                <a:gd name="T10" fmla="*/ 839 w 839"/>
                <a:gd name="T11" fmla="*/ 33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9" h="663">
                  <a:moveTo>
                    <a:pt x="839" y="330"/>
                  </a:moveTo>
                  <a:lnTo>
                    <a:pt x="585" y="0"/>
                  </a:lnTo>
                  <a:lnTo>
                    <a:pt x="0" y="0"/>
                  </a:lnTo>
                  <a:lnTo>
                    <a:pt x="0" y="663"/>
                  </a:lnTo>
                  <a:lnTo>
                    <a:pt x="585" y="663"/>
                  </a:lnTo>
                  <a:lnTo>
                    <a:pt x="839" y="3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A417E540-581C-4CE6-94EC-94E090811B5A}"/>
              </a:ext>
            </a:extLst>
          </p:cNvPr>
          <p:cNvSpPr/>
          <p:nvPr/>
        </p:nvSpPr>
        <p:spPr>
          <a:xfrm>
            <a:off x="1835696" y="4548622"/>
            <a:ext cx="6976150" cy="600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и проведение регулярного мониторинга кластерного развития регионов (1 раз в 3 года)</a:t>
            </a:r>
            <a:endParaRPr lang="x-non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="" xmlns:a16="http://schemas.microsoft.com/office/drawing/2014/main" id="{0FE72623-6317-4C1B-854D-FB8A9F2C39F0}"/>
              </a:ext>
            </a:extLst>
          </p:cNvPr>
          <p:cNvGrpSpPr/>
          <p:nvPr/>
        </p:nvGrpSpPr>
        <p:grpSpPr>
          <a:xfrm>
            <a:off x="1115616" y="5400475"/>
            <a:ext cx="7848872" cy="689317"/>
            <a:chOff x="1619672" y="1196751"/>
            <a:chExt cx="7038524" cy="1040948"/>
          </a:xfrm>
          <a:solidFill>
            <a:srgbClr val="333399"/>
          </a:solidFill>
        </p:grpSpPr>
        <p:sp>
          <p:nvSpPr>
            <p:cNvPr id="28" name="Freeform 12">
              <a:extLst>
                <a:ext uri="{FF2B5EF4-FFF2-40B4-BE49-F238E27FC236}">
                  <a16:creationId xmlns="" xmlns:a16="http://schemas.microsoft.com/office/drawing/2014/main" id="{79F2BEA9-36A8-455C-96CD-99EB86CD7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672" y="1196752"/>
              <a:ext cx="4896544" cy="1040947"/>
            </a:xfrm>
            <a:custGeom>
              <a:avLst/>
              <a:gdLst>
                <a:gd name="T0" fmla="*/ 251 w 1913"/>
                <a:gd name="T1" fmla="*/ 0 h 663"/>
                <a:gd name="T2" fmla="*/ 0 w 1913"/>
                <a:gd name="T3" fmla="*/ 330 h 663"/>
                <a:gd name="T4" fmla="*/ 251 w 1913"/>
                <a:gd name="T5" fmla="*/ 663 h 663"/>
                <a:gd name="T6" fmla="*/ 1913 w 1913"/>
                <a:gd name="T7" fmla="*/ 663 h 663"/>
                <a:gd name="T8" fmla="*/ 1913 w 1913"/>
                <a:gd name="T9" fmla="*/ 0 h 663"/>
                <a:gd name="T10" fmla="*/ 251 w 1913"/>
                <a:gd name="T11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3" h="663">
                  <a:moveTo>
                    <a:pt x="251" y="0"/>
                  </a:moveTo>
                  <a:lnTo>
                    <a:pt x="0" y="330"/>
                  </a:lnTo>
                  <a:lnTo>
                    <a:pt x="251" y="663"/>
                  </a:lnTo>
                  <a:lnTo>
                    <a:pt x="1913" y="663"/>
                  </a:lnTo>
                  <a:lnTo>
                    <a:pt x="1913" y="0"/>
                  </a:lnTo>
                  <a:lnTo>
                    <a:pt x="2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="" xmlns:a16="http://schemas.microsoft.com/office/drawing/2014/main" id="{4930FC29-A820-4972-89C1-241A3108D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6216" y="1196751"/>
              <a:ext cx="2141980" cy="1040947"/>
            </a:xfrm>
            <a:custGeom>
              <a:avLst/>
              <a:gdLst>
                <a:gd name="T0" fmla="*/ 839 w 839"/>
                <a:gd name="T1" fmla="*/ 330 h 663"/>
                <a:gd name="T2" fmla="*/ 585 w 839"/>
                <a:gd name="T3" fmla="*/ 0 h 663"/>
                <a:gd name="T4" fmla="*/ 0 w 839"/>
                <a:gd name="T5" fmla="*/ 0 h 663"/>
                <a:gd name="T6" fmla="*/ 0 w 839"/>
                <a:gd name="T7" fmla="*/ 663 h 663"/>
                <a:gd name="T8" fmla="*/ 585 w 839"/>
                <a:gd name="T9" fmla="*/ 663 h 663"/>
                <a:gd name="T10" fmla="*/ 839 w 839"/>
                <a:gd name="T11" fmla="*/ 33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9" h="663">
                  <a:moveTo>
                    <a:pt x="839" y="330"/>
                  </a:moveTo>
                  <a:lnTo>
                    <a:pt x="585" y="0"/>
                  </a:lnTo>
                  <a:lnTo>
                    <a:pt x="0" y="0"/>
                  </a:lnTo>
                  <a:lnTo>
                    <a:pt x="0" y="663"/>
                  </a:lnTo>
                  <a:lnTo>
                    <a:pt x="585" y="663"/>
                  </a:lnTo>
                  <a:lnTo>
                    <a:pt x="839" y="3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="" xmlns:a16="http://schemas.microsoft.com/office/drawing/2014/main" id="{E654F548-60AE-4042-BB39-68D18A6702A3}"/>
              </a:ext>
            </a:extLst>
          </p:cNvPr>
          <p:cNvGrpSpPr/>
          <p:nvPr/>
        </p:nvGrpSpPr>
        <p:grpSpPr>
          <a:xfrm>
            <a:off x="1167157" y="6226990"/>
            <a:ext cx="7848872" cy="518058"/>
            <a:chOff x="1619672" y="1196751"/>
            <a:chExt cx="7038524" cy="1040948"/>
          </a:xfrm>
        </p:grpSpPr>
        <p:sp>
          <p:nvSpPr>
            <p:cNvPr id="32" name="Freeform 12">
              <a:extLst>
                <a:ext uri="{FF2B5EF4-FFF2-40B4-BE49-F238E27FC236}">
                  <a16:creationId xmlns="" xmlns:a16="http://schemas.microsoft.com/office/drawing/2014/main" id="{8204F679-5388-4B3C-A764-3F8DEC5B4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672" y="1196752"/>
              <a:ext cx="4896544" cy="1040947"/>
            </a:xfrm>
            <a:custGeom>
              <a:avLst/>
              <a:gdLst>
                <a:gd name="T0" fmla="*/ 251 w 1913"/>
                <a:gd name="T1" fmla="*/ 0 h 663"/>
                <a:gd name="T2" fmla="*/ 0 w 1913"/>
                <a:gd name="T3" fmla="*/ 330 h 663"/>
                <a:gd name="T4" fmla="*/ 251 w 1913"/>
                <a:gd name="T5" fmla="*/ 663 h 663"/>
                <a:gd name="T6" fmla="*/ 1913 w 1913"/>
                <a:gd name="T7" fmla="*/ 663 h 663"/>
                <a:gd name="T8" fmla="*/ 1913 w 1913"/>
                <a:gd name="T9" fmla="*/ 0 h 663"/>
                <a:gd name="T10" fmla="*/ 251 w 1913"/>
                <a:gd name="T11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3" h="663">
                  <a:moveTo>
                    <a:pt x="251" y="0"/>
                  </a:moveTo>
                  <a:lnTo>
                    <a:pt x="0" y="330"/>
                  </a:lnTo>
                  <a:lnTo>
                    <a:pt x="251" y="663"/>
                  </a:lnTo>
                  <a:lnTo>
                    <a:pt x="1913" y="663"/>
                  </a:lnTo>
                  <a:lnTo>
                    <a:pt x="1913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10">
              <a:extLst>
                <a:ext uri="{FF2B5EF4-FFF2-40B4-BE49-F238E27FC236}">
                  <a16:creationId xmlns="" xmlns:a16="http://schemas.microsoft.com/office/drawing/2014/main" id="{A528D525-BFFB-4CDB-91A1-222AEACA6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6216" y="1196751"/>
              <a:ext cx="2141980" cy="1040947"/>
            </a:xfrm>
            <a:custGeom>
              <a:avLst/>
              <a:gdLst>
                <a:gd name="T0" fmla="*/ 839 w 839"/>
                <a:gd name="T1" fmla="*/ 330 h 663"/>
                <a:gd name="T2" fmla="*/ 585 w 839"/>
                <a:gd name="T3" fmla="*/ 0 h 663"/>
                <a:gd name="T4" fmla="*/ 0 w 839"/>
                <a:gd name="T5" fmla="*/ 0 h 663"/>
                <a:gd name="T6" fmla="*/ 0 w 839"/>
                <a:gd name="T7" fmla="*/ 663 h 663"/>
                <a:gd name="T8" fmla="*/ 585 w 839"/>
                <a:gd name="T9" fmla="*/ 663 h 663"/>
                <a:gd name="T10" fmla="*/ 839 w 839"/>
                <a:gd name="T11" fmla="*/ 33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9" h="663">
                  <a:moveTo>
                    <a:pt x="839" y="330"/>
                  </a:moveTo>
                  <a:lnTo>
                    <a:pt x="585" y="0"/>
                  </a:lnTo>
                  <a:lnTo>
                    <a:pt x="0" y="0"/>
                  </a:lnTo>
                  <a:lnTo>
                    <a:pt x="0" y="663"/>
                  </a:lnTo>
                  <a:lnTo>
                    <a:pt x="585" y="663"/>
                  </a:lnTo>
                  <a:lnTo>
                    <a:pt x="839" y="33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7CB55536-BEB8-43B8-A8EE-4CF0E30FBF25}"/>
              </a:ext>
            </a:extLst>
          </p:cNvPr>
          <p:cNvSpPr/>
          <p:nvPr/>
        </p:nvSpPr>
        <p:spPr>
          <a:xfrm>
            <a:off x="1835696" y="5396446"/>
            <a:ext cx="6976150" cy="600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международной технической помощи и внешних финансовых ресурсов в сферу кластерного развития</a:t>
            </a:r>
            <a:endParaRPr lang="x-non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4B637B15-B56B-479E-9B33-6A31F78ABD46}"/>
              </a:ext>
            </a:extLst>
          </p:cNvPr>
          <p:cNvSpPr/>
          <p:nvPr/>
        </p:nvSpPr>
        <p:spPr>
          <a:xfrm>
            <a:off x="1835696" y="6316742"/>
            <a:ext cx="6822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инфраструктуры поддержки кластерного развития</a:t>
            </a:r>
            <a:endParaRPr lang="x-non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reeform 6">
            <a:extLst>
              <a:ext uri="{FF2B5EF4-FFF2-40B4-BE49-F238E27FC236}">
                <a16:creationId xmlns="" xmlns:a16="http://schemas.microsoft.com/office/drawing/2014/main" id="{5982C46F-E917-4627-A715-461BE91209A8}"/>
              </a:ext>
            </a:extLst>
          </p:cNvPr>
          <p:cNvSpPr>
            <a:spLocks/>
          </p:cNvSpPr>
          <p:nvPr/>
        </p:nvSpPr>
        <p:spPr bwMode="auto">
          <a:xfrm>
            <a:off x="256345" y="1435235"/>
            <a:ext cx="710430" cy="672567"/>
          </a:xfrm>
          <a:custGeom>
            <a:avLst/>
            <a:gdLst>
              <a:gd name="T0" fmla="*/ 214 w 214"/>
              <a:gd name="T1" fmla="*/ 81 h 217"/>
              <a:gd name="T2" fmla="*/ 109 w 214"/>
              <a:gd name="T3" fmla="*/ 0 h 217"/>
              <a:gd name="T4" fmla="*/ 0 w 214"/>
              <a:gd name="T5" fmla="*/ 108 h 217"/>
              <a:gd name="T6" fmla="*/ 109 w 214"/>
              <a:gd name="T7" fmla="*/ 217 h 217"/>
              <a:gd name="T8" fmla="*/ 214 w 214"/>
              <a:gd name="T9" fmla="*/ 133 h 217"/>
              <a:gd name="T10" fmla="*/ 194 w 214"/>
              <a:gd name="T11" fmla="*/ 106 h 217"/>
              <a:gd name="T12" fmla="*/ 214 w 214"/>
              <a:gd name="T13" fmla="*/ 81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4" h="217">
                <a:moveTo>
                  <a:pt x="214" y="81"/>
                </a:moveTo>
                <a:cubicBezTo>
                  <a:pt x="202" y="34"/>
                  <a:pt x="159" y="0"/>
                  <a:pt x="109" y="0"/>
                </a:cubicBezTo>
                <a:cubicBezTo>
                  <a:pt x="49" y="0"/>
                  <a:pt x="0" y="48"/>
                  <a:pt x="0" y="108"/>
                </a:cubicBezTo>
                <a:cubicBezTo>
                  <a:pt x="0" y="168"/>
                  <a:pt x="49" y="217"/>
                  <a:pt x="109" y="217"/>
                </a:cubicBezTo>
                <a:cubicBezTo>
                  <a:pt x="160" y="217"/>
                  <a:pt x="203" y="181"/>
                  <a:pt x="214" y="133"/>
                </a:cubicBezTo>
                <a:cubicBezTo>
                  <a:pt x="194" y="106"/>
                  <a:pt x="194" y="106"/>
                  <a:pt x="194" y="106"/>
                </a:cubicBezTo>
                <a:lnTo>
                  <a:pt x="214" y="8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40" name="Freeform 6">
            <a:extLst>
              <a:ext uri="{FF2B5EF4-FFF2-40B4-BE49-F238E27FC236}">
                <a16:creationId xmlns="" xmlns:a16="http://schemas.microsoft.com/office/drawing/2014/main" id="{154473E9-3288-464C-B37E-C00C14BCB35C}"/>
              </a:ext>
            </a:extLst>
          </p:cNvPr>
          <p:cNvSpPr>
            <a:spLocks/>
          </p:cNvSpPr>
          <p:nvPr/>
        </p:nvSpPr>
        <p:spPr bwMode="auto">
          <a:xfrm>
            <a:off x="208426" y="2460026"/>
            <a:ext cx="710430" cy="672567"/>
          </a:xfrm>
          <a:custGeom>
            <a:avLst/>
            <a:gdLst>
              <a:gd name="T0" fmla="*/ 214 w 214"/>
              <a:gd name="T1" fmla="*/ 81 h 217"/>
              <a:gd name="T2" fmla="*/ 109 w 214"/>
              <a:gd name="T3" fmla="*/ 0 h 217"/>
              <a:gd name="T4" fmla="*/ 0 w 214"/>
              <a:gd name="T5" fmla="*/ 108 h 217"/>
              <a:gd name="T6" fmla="*/ 109 w 214"/>
              <a:gd name="T7" fmla="*/ 217 h 217"/>
              <a:gd name="T8" fmla="*/ 214 w 214"/>
              <a:gd name="T9" fmla="*/ 133 h 217"/>
              <a:gd name="T10" fmla="*/ 194 w 214"/>
              <a:gd name="T11" fmla="*/ 106 h 217"/>
              <a:gd name="T12" fmla="*/ 214 w 214"/>
              <a:gd name="T13" fmla="*/ 81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4" h="217">
                <a:moveTo>
                  <a:pt x="214" y="81"/>
                </a:moveTo>
                <a:cubicBezTo>
                  <a:pt x="202" y="34"/>
                  <a:pt x="159" y="0"/>
                  <a:pt x="109" y="0"/>
                </a:cubicBezTo>
                <a:cubicBezTo>
                  <a:pt x="49" y="0"/>
                  <a:pt x="0" y="48"/>
                  <a:pt x="0" y="108"/>
                </a:cubicBezTo>
                <a:cubicBezTo>
                  <a:pt x="0" y="168"/>
                  <a:pt x="49" y="217"/>
                  <a:pt x="109" y="217"/>
                </a:cubicBezTo>
                <a:cubicBezTo>
                  <a:pt x="160" y="217"/>
                  <a:pt x="203" y="181"/>
                  <a:pt x="214" y="133"/>
                </a:cubicBezTo>
                <a:cubicBezTo>
                  <a:pt x="194" y="106"/>
                  <a:pt x="194" y="106"/>
                  <a:pt x="194" y="106"/>
                </a:cubicBezTo>
                <a:lnTo>
                  <a:pt x="214" y="81"/>
                </a:lnTo>
                <a:close/>
              </a:path>
            </a:pathLst>
          </a:custGeom>
          <a:solidFill>
            <a:srgbClr val="66006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41" name="Freeform 6">
            <a:extLst>
              <a:ext uri="{FF2B5EF4-FFF2-40B4-BE49-F238E27FC236}">
                <a16:creationId xmlns="" xmlns:a16="http://schemas.microsoft.com/office/drawing/2014/main" id="{61A0CBC3-936A-4854-A2E8-C8178D03C8DD}"/>
              </a:ext>
            </a:extLst>
          </p:cNvPr>
          <p:cNvSpPr>
            <a:spLocks/>
          </p:cNvSpPr>
          <p:nvPr/>
        </p:nvSpPr>
        <p:spPr bwMode="auto">
          <a:xfrm>
            <a:off x="208320" y="3451778"/>
            <a:ext cx="710430" cy="672567"/>
          </a:xfrm>
          <a:custGeom>
            <a:avLst/>
            <a:gdLst>
              <a:gd name="T0" fmla="*/ 214 w 214"/>
              <a:gd name="T1" fmla="*/ 81 h 217"/>
              <a:gd name="T2" fmla="*/ 109 w 214"/>
              <a:gd name="T3" fmla="*/ 0 h 217"/>
              <a:gd name="T4" fmla="*/ 0 w 214"/>
              <a:gd name="T5" fmla="*/ 108 h 217"/>
              <a:gd name="T6" fmla="*/ 109 w 214"/>
              <a:gd name="T7" fmla="*/ 217 h 217"/>
              <a:gd name="T8" fmla="*/ 214 w 214"/>
              <a:gd name="T9" fmla="*/ 133 h 217"/>
              <a:gd name="T10" fmla="*/ 194 w 214"/>
              <a:gd name="T11" fmla="*/ 106 h 217"/>
              <a:gd name="T12" fmla="*/ 214 w 214"/>
              <a:gd name="T13" fmla="*/ 81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4" h="217">
                <a:moveTo>
                  <a:pt x="214" y="81"/>
                </a:moveTo>
                <a:cubicBezTo>
                  <a:pt x="202" y="34"/>
                  <a:pt x="159" y="0"/>
                  <a:pt x="109" y="0"/>
                </a:cubicBezTo>
                <a:cubicBezTo>
                  <a:pt x="49" y="0"/>
                  <a:pt x="0" y="48"/>
                  <a:pt x="0" y="108"/>
                </a:cubicBezTo>
                <a:cubicBezTo>
                  <a:pt x="0" y="168"/>
                  <a:pt x="49" y="217"/>
                  <a:pt x="109" y="217"/>
                </a:cubicBezTo>
                <a:cubicBezTo>
                  <a:pt x="160" y="217"/>
                  <a:pt x="203" y="181"/>
                  <a:pt x="214" y="133"/>
                </a:cubicBezTo>
                <a:cubicBezTo>
                  <a:pt x="194" y="106"/>
                  <a:pt x="194" y="106"/>
                  <a:pt x="194" y="106"/>
                </a:cubicBezTo>
                <a:lnTo>
                  <a:pt x="214" y="81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42" name="Freeform 6">
            <a:extLst>
              <a:ext uri="{FF2B5EF4-FFF2-40B4-BE49-F238E27FC236}">
                <a16:creationId xmlns="" xmlns:a16="http://schemas.microsoft.com/office/drawing/2014/main" id="{50A3082C-7ADB-493E-8BD2-0A6E7D3A2717}"/>
              </a:ext>
            </a:extLst>
          </p:cNvPr>
          <p:cNvSpPr>
            <a:spLocks/>
          </p:cNvSpPr>
          <p:nvPr/>
        </p:nvSpPr>
        <p:spPr bwMode="auto">
          <a:xfrm>
            <a:off x="202356" y="4423956"/>
            <a:ext cx="710430" cy="672567"/>
          </a:xfrm>
          <a:custGeom>
            <a:avLst/>
            <a:gdLst>
              <a:gd name="T0" fmla="*/ 214 w 214"/>
              <a:gd name="T1" fmla="*/ 81 h 217"/>
              <a:gd name="T2" fmla="*/ 109 w 214"/>
              <a:gd name="T3" fmla="*/ 0 h 217"/>
              <a:gd name="T4" fmla="*/ 0 w 214"/>
              <a:gd name="T5" fmla="*/ 108 h 217"/>
              <a:gd name="T6" fmla="*/ 109 w 214"/>
              <a:gd name="T7" fmla="*/ 217 h 217"/>
              <a:gd name="T8" fmla="*/ 214 w 214"/>
              <a:gd name="T9" fmla="*/ 133 h 217"/>
              <a:gd name="T10" fmla="*/ 194 w 214"/>
              <a:gd name="T11" fmla="*/ 106 h 217"/>
              <a:gd name="T12" fmla="*/ 214 w 214"/>
              <a:gd name="T13" fmla="*/ 81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4" h="217">
                <a:moveTo>
                  <a:pt x="214" y="81"/>
                </a:moveTo>
                <a:cubicBezTo>
                  <a:pt x="202" y="34"/>
                  <a:pt x="159" y="0"/>
                  <a:pt x="109" y="0"/>
                </a:cubicBezTo>
                <a:cubicBezTo>
                  <a:pt x="49" y="0"/>
                  <a:pt x="0" y="48"/>
                  <a:pt x="0" y="108"/>
                </a:cubicBezTo>
                <a:cubicBezTo>
                  <a:pt x="0" y="168"/>
                  <a:pt x="49" y="217"/>
                  <a:pt x="109" y="217"/>
                </a:cubicBezTo>
                <a:cubicBezTo>
                  <a:pt x="160" y="217"/>
                  <a:pt x="203" y="181"/>
                  <a:pt x="214" y="133"/>
                </a:cubicBezTo>
                <a:cubicBezTo>
                  <a:pt x="194" y="106"/>
                  <a:pt x="194" y="106"/>
                  <a:pt x="194" y="106"/>
                </a:cubicBezTo>
                <a:lnTo>
                  <a:pt x="214" y="81"/>
                </a:lnTo>
                <a:close/>
              </a:path>
            </a:pathLst>
          </a:custGeom>
          <a:solidFill>
            <a:srgbClr val="990099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43" name="Freeform 6">
            <a:extLst>
              <a:ext uri="{FF2B5EF4-FFF2-40B4-BE49-F238E27FC236}">
                <a16:creationId xmlns="" xmlns:a16="http://schemas.microsoft.com/office/drawing/2014/main" id="{DD24B922-8061-49F7-9AF5-D37D551C61F2}"/>
              </a:ext>
            </a:extLst>
          </p:cNvPr>
          <p:cNvSpPr>
            <a:spLocks/>
          </p:cNvSpPr>
          <p:nvPr/>
        </p:nvSpPr>
        <p:spPr bwMode="auto">
          <a:xfrm>
            <a:off x="179512" y="5323980"/>
            <a:ext cx="710430" cy="672567"/>
          </a:xfrm>
          <a:custGeom>
            <a:avLst/>
            <a:gdLst>
              <a:gd name="T0" fmla="*/ 214 w 214"/>
              <a:gd name="T1" fmla="*/ 81 h 217"/>
              <a:gd name="T2" fmla="*/ 109 w 214"/>
              <a:gd name="T3" fmla="*/ 0 h 217"/>
              <a:gd name="T4" fmla="*/ 0 w 214"/>
              <a:gd name="T5" fmla="*/ 108 h 217"/>
              <a:gd name="T6" fmla="*/ 109 w 214"/>
              <a:gd name="T7" fmla="*/ 217 h 217"/>
              <a:gd name="T8" fmla="*/ 214 w 214"/>
              <a:gd name="T9" fmla="*/ 133 h 217"/>
              <a:gd name="T10" fmla="*/ 194 w 214"/>
              <a:gd name="T11" fmla="*/ 106 h 217"/>
              <a:gd name="T12" fmla="*/ 214 w 214"/>
              <a:gd name="T13" fmla="*/ 81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4" h="217">
                <a:moveTo>
                  <a:pt x="214" y="81"/>
                </a:moveTo>
                <a:cubicBezTo>
                  <a:pt x="202" y="34"/>
                  <a:pt x="159" y="0"/>
                  <a:pt x="109" y="0"/>
                </a:cubicBezTo>
                <a:cubicBezTo>
                  <a:pt x="49" y="0"/>
                  <a:pt x="0" y="48"/>
                  <a:pt x="0" y="108"/>
                </a:cubicBezTo>
                <a:cubicBezTo>
                  <a:pt x="0" y="168"/>
                  <a:pt x="49" y="217"/>
                  <a:pt x="109" y="217"/>
                </a:cubicBezTo>
                <a:cubicBezTo>
                  <a:pt x="160" y="217"/>
                  <a:pt x="203" y="181"/>
                  <a:pt x="214" y="133"/>
                </a:cubicBezTo>
                <a:cubicBezTo>
                  <a:pt x="194" y="106"/>
                  <a:pt x="194" y="106"/>
                  <a:pt x="194" y="106"/>
                </a:cubicBezTo>
                <a:lnTo>
                  <a:pt x="214" y="81"/>
                </a:lnTo>
                <a:close/>
              </a:path>
            </a:pathLst>
          </a:custGeom>
          <a:solidFill>
            <a:srgbClr val="333399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44" name="Freeform 6">
            <a:extLst>
              <a:ext uri="{FF2B5EF4-FFF2-40B4-BE49-F238E27FC236}">
                <a16:creationId xmlns="" xmlns:a16="http://schemas.microsoft.com/office/drawing/2014/main" id="{17AD15CD-5645-4B6E-AAED-6844D88D8140}"/>
              </a:ext>
            </a:extLst>
          </p:cNvPr>
          <p:cNvSpPr>
            <a:spLocks/>
          </p:cNvSpPr>
          <p:nvPr/>
        </p:nvSpPr>
        <p:spPr bwMode="auto">
          <a:xfrm>
            <a:off x="221111" y="6140890"/>
            <a:ext cx="710430" cy="672567"/>
          </a:xfrm>
          <a:custGeom>
            <a:avLst/>
            <a:gdLst>
              <a:gd name="T0" fmla="*/ 214 w 214"/>
              <a:gd name="T1" fmla="*/ 81 h 217"/>
              <a:gd name="T2" fmla="*/ 109 w 214"/>
              <a:gd name="T3" fmla="*/ 0 h 217"/>
              <a:gd name="T4" fmla="*/ 0 w 214"/>
              <a:gd name="T5" fmla="*/ 108 h 217"/>
              <a:gd name="T6" fmla="*/ 109 w 214"/>
              <a:gd name="T7" fmla="*/ 217 h 217"/>
              <a:gd name="T8" fmla="*/ 214 w 214"/>
              <a:gd name="T9" fmla="*/ 133 h 217"/>
              <a:gd name="T10" fmla="*/ 194 w 214"/>
              <a:gd name="T11" fmla="*/ 106 h 217"/>
              <a:gd name="T12" fmla="*/ 214 w 214"/>
              <a:gd name="T13" fmla="*/ 81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4" h="217">
                <a:moveTo>
                  <a:pt x="214" y="81"/>
                </a:moveTo>
                <a:cubicBezTo>
                  <a:pt x="202" y="34"/>
                  <a:pt x="159" y="0"/>
                  <a:pt x="109" y="0"/>
                </a:cubicBezTo>
                <a:cubicBezTo>
                  <a:pt x="49" y="0"/>
                  <a:pt x="0" y="48"/>
                  <a:pt x="0" y="108"/>
                </a:cubicBezTo>
                <a:cubicBezTo>
                  <a:pt x="0" y="168"/>
                  <a:pt x="49" y="217"/>
                  <a:pt x="109" y="217"/>
                </a:cubicBezTo>
                <a:cubicBezTo>
                  <a:pt x="160" y="217"/>
                  <a:pt x="203" y="181"/>
                  <a:pt x="214" y="133"/>
                </a:cubicBezTo>
                <a:cubicBezTo>
                  <a:pt x="194" y="106"/>
                  <a:pt x="194" y="106"/>
                  <a:pt x="194" y="106"/>
                </a:cubicBezTo>
                <a:lnTo>
                  <a:pt x="214" y="8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685AAEFE-5966-430D-9246-64765F6CF1B7}"/>
              </a:ext>
            </a:extLst>
          </p:cNvPr>
          <p:cNvSpPr txBox="1"/>
          <p:nvPr/>
        </p:nvSpPr>
        <p:spPr>
          <a:xfrm>
            <a:off x="440420" y="1518315"/>
            <a:ext cx="675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06E4E009-0D07-4631-8875-544C245558CB}"/>
              </a:ext>
            </a:extLst>
          </p:cNvPr>
          <p:cNvSpPr txBox="1"/>
          <p:nvPr/>
        </p:nvSpPr>
        <p:spPr>
          <a:xfrm>
            <a:off x="379705" y="2548957"/>
            <a:ext cx="675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25D49D8A-CF46-4460-9F11-E3AC324F0EF0}"/>
              </a:ext>
            </a:extLst>
          </p:cNvPr>
          <p:cNvSpPr txBox="1"/>
          <p:nvPr/>
        </p:nvSpPr>
        <p:spPr>
          <a:xfrm>
            <a:off x="388092" y="3528014"/>
            <a:ext cx="675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2E8DD016-79DF-4E0B-9E37-2798133B896C}"/>
              </a:ext>
            </a:extLst>
          </p:cNvPr>
          <p:cNvSpPr txBox="1"/>
          <p:nvPr/>
        </p:nvSpPr>
        <p:spPr>
          <a:xfrm>
            <a:off x="388328" y="4510894"/>
            <a:ext cx="675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A06249CD-DB28-4FC7-97BE-02A336714269}"/>
              </a:ext>
            </a:extLst>
          </p:cNvPr>
          <p:cNvSpPr txBox="1"/>
          <p:nvPr/>
        </p:nvSpPr>
        <p:spPr>
          <a:xfrm>
            <a:off x="379705" y="5415708"/>
            <a:ext cx="675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C7CC9B97-449B-4E23-B88E-EA1740C304F1}"/>
              </a:ext>
            </a:extLst>
          </p:cNvPr>
          <p:cNvSpPr txBox="1"/>
          <p:nvPr/>
        </p:nvSpPr>
        <p:spPr>
          <a:xfrm>
            <a:off x="403368" y="6232408"/>
            <a:ext cx="675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4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63504" y="3933057"/>
            <a:ext cx="3182876" cy="1872208"/>
          </a:xfrm>
          <a:prstGeom prst="roundRect">
            <a:avLst/>
          </a:prstGeom>
          <a:solidFill>
            <a:srgbClr val="96E1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механизм 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координации и согласования интересов бизнеса и государства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050973" y="314653"/>
            <a:ext cx="70420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ДЛЯ ЧЕГО НУЖНЫ КЛАСТЕРЫ </a:t>
            </a:r>
          </a:p>
          <a:p>
            <a:pPr algn="ctr"/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В НАЦИОНАЛЬНОЙ ЭКОНОМИКЕ БЕЛАРУСИ</a:t>
            </a:r>
            <a:endParaRPr lang="ru-RU" alt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7504" y="1786096"/>
            <a:ext cx="3228008" cy="1786920"/>
          </a:xfrm>
          <a:prstGeom prst="roundRect">
            <a:avLst/>
          </a:prstGeom>
          <a:solidFill>
            <a:srgbClr val="96E1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инструмент обеспечения/повышения конкурентоспособности субъектов хозяйствования  и национальной экономики в целом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56176" y="1700808"/>
            <a:ext cx="2880320" cy="2007224"/>
          </a:xfrm>
          <a:prstGeom prst="roundRect">
            <a:avLst/>
          </a:prstGeom>
          <a:solidFill>
            <a:srgbClr val="96E1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способ консолидации отечественного бизнеса, идентификации и продвижения им своих экономических интересов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Тройная стрелка влево/вправо/вверх 1"/>
          <p:cNvSpPr/>
          <p:nvPr/>
        </p:nvSpPr>
        <p:spPr>
          <a:xfrm rot="10800000">
            <a:off x="3335512" y="2103376"/>
            <a:ext cx="2820664" cy="1786920"/>
          </a:xfrm>
          <a:prstGeom prst="leftRightUpArrow">
            <a:avLst>
              <a:gd name="adj1" fmla="val 32415"/>
              <a:gd name="adj2" fmla="val 25000"/>
              <a:gd name="adj3" fmla="val 25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23308" y="2171724"/>
            <a:ext cx="18652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кластер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</a:t>
            </a:r>
          </a:p>
        </p:txBody>
      </p:sp>
    </p:spTree>
    <p:extLst>
      <p:ext uri="{BB962C8B-B14F-4D97-AF65-F5344CB8AC3E}">
        <p14:creationId xmlns:p14="http://schemas.microsoft.com/office/powerpoint/2010/main" val="281062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9538" y="989013"/>
            <a:ext cx="88582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55600"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tabLst>
                <a:tab pos="450850" algn="l"/>
              </a:tabLst>
              <a:defRPr/>
            </a:pPr>
            <a:r>
              <a:rPr lang="ru-RU" sz="2000" b="1" i="1" kern="0" dirty="0">
                <a:solidFill>
                  <a:srgbClr val="313340"/>
                </a:solidFill>
                <a:latin typeface="Calibri" pitchFamily="34" charset="0"/>
              </a:rPr>
              <a:t>	</a:t>
            </a:r>
            <a:endParaRPr lang="ru-RU" sz="2000" kern="0" dirty="0">
              <a:solidFill>
                <a:srgbClr val="313340"/>
              </a:solidFill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2000" kern="0" dirty="0">
              <a:solidFill>
                <a:srgbClr val="313340"/>
              </a:solidFill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000" kern="0" dirty="0">
                <a:solidFill>
                  <a:srgbClr val="313340"/>
                </a:solidFill>
                <a:latin typeface="Calibri" pitchFamily="34" charset="0"/>
              </a:rPr>
              <a:t>		</a:t>
            </a: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2000" kern="0" dirty="0">
              <a:solidFill>
                <a:srgbClr val="313340"/>
              </a:solidFill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2000" b="1" i="1" kern="0" dirty="0">
              <a:solidFill>
                <a:srgbClr val="313340"/>
              </a:solidFill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2000" b="1" kern="0" dirty="0">
              <a:solidFill>
                <a:srgbClr val="326064"/>
              </a:solidFill>
              <a:latin typeface="Calibri" pitchFamily="34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830993" y="115888"/>
            <a:ext cx="54820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БАЗОВЫЕ ПОНЯТИЯ И ТЕРМИНЫ: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42234785"/>
              </p:ext>
            </p:extLst>
          </p:nvPr>
        </p:nvGraphicFramePr>
        <p:xfrm>
          <a:off x="54732" y="626269"/>
          <a:ext cx="9034537" cy="6043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539750" y="190282"/>
            <a:ext cx="8064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ПРЕИМУЩЕСТВА </a:t>
            </a:r>
            <a:r>
              <a:rPr lang="en-US" altLang="ru-RU" sz="2400" b="1" dirty="0">
                <a:latin typeface="Arial" pitchFamily="34" charset="0"/>
                <a:cs typeface="Arial" pitchFamily="34" charset="0"/>
              </a:rPr>
              <a:t>  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И   НЕДОСТАТКИ </a:t>
            </a:r>
          </a:p>
          <a:p>
            <a:pPr algn="ctr"/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КЛАСТЕРНОГО ПОДХОДА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73125" y="1556792"/>
            <a:ext cx="3235325" cy="8636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Экономия ресурсов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57250" y="2636912"/>
            <a:ext cx="3267075" cy="8636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Координация действий</a:t>
            </a:r>
          </a:p>
          <a:p>
            <a:pPr algn="ctr">
              <a:lnSpc>
                <a:spcPts val="1800"/>
              </a:lnSpc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рынке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62013" y="3717032"/>
            <a:ext cx="3233737" cy="136842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Упрощенный доступ и использование коммерческой информации и делового опыта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71525" y="5229200"/>
            <a:ext cx="3440113" cy="131127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Формулирование</a:t>
            </a:r>
          </a:p>
          <a:p>
            <a:pPr algn="ctr">
              <a:lnSpc>
                <a:spcPts val="1800"/>
              </a:lnSpc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продвижение коллективных интересов участников кластера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0" y="1628775"/>
            <a:ext cx="3960813" cy="11525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Сложность обеспечения координации деятельности </a:t>
            </a:r>
          </a:p>
          <a:p>
            <a:pPr algn="ctr">
              <a:lnSpc>
                <a:spcPts val="1800"/>
              </a:lnSpc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согласования интересов участников кластера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00563" y="3055938"/>
            <a:ext cx="4184650" cy="1223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утраты уникальных конкурентных преимуществ, «растворение» в массе участников кластера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59288" y="4562475"/>
            <a:ext cx="4256087" cy="12969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усиления зависимости от более экономически сильных</a:t>
            </a:r>
          </a:p>
          <a:p>
            <a:pPr algn="ctr">
              <a:lnSpc>
                <a:spcPts val="18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технологически «продвинутых» участников кластера 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1651000" y="836613"/>
            <a:ext cx="760413" cy="576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+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6875463" y="836613"/>
            <a:ext cx="792162" cy="576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-</a:t>
            </a:r>
          </a:p>
        </p:txBody>
      </p:sp>
      <p:cxnSp>
        <p:nvCxnSpPr>
          <p:cNvPr id="20" name="Прямая соединительная линия 19"/>
          <p:cNvCxnSpPr>
            <a:stCxn id="17" idx="1"/>
          </p:cNvCxnSpPr>
          <p:nvPr/>
        </p:nvCxnSpPr>
        <p:spPr>
          <a:xfrm flipH="1">
            <a:off x="468313" y="1125538"/>
            <a:ext cx="1182687" cy="0"/>
          </a:xfrm>
          <a:prstGeom prst="line">
            <a:avLst/>
          </a:prstGeom>
          <a:ln w="349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68313" y="1131888"/>
            <a:ext cx="0" cy="482441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68313" y="5956300"/>
            <a:ext cx="303212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68313" y="4435475"/>
            <a:ext cx="388937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7" idx="1"/>
          </p:cNvCxnSpPr>
          <p:nvPr/>
        </p:nvCxnSpPr>
        <p:spPr>
          <a:xfrm>
            <a:off x="468313" y="3068712"/>
            <a:ext cx="388937" cy="0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3" idx="1"/>
          </p:cNvCxnSpPr>
          <p:nvPr/>
        </p:nvCxnSpPr>
        <p:spPr>
          <a:xfrm>
            <a:off x="468313" y="1988592"/>
            <a:ext cx="404812" cy="0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" name="Прямая соединительная линия 11263"/>
          <p:cNvCxnSpPr>
            <a:stCxn id="5" idx="3"/>
          </p:cNvCxnSpPr>
          <p:nvPr/>
        </p:nvCxnSpPr>
        <p:spPr>
          <a:xfrm>
            <a:off x="8532813" y="2205038"/>
            <a:ext cx="431800" cy="0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7" name="Прямая соединительная линия 11266"/>
          <p:cNvCxnSpPr/>
          <p:nvPr/>
        </p:nvCxnSpPr>
        <p:spPr>
          <a:xfrm>
            <a:off x="8964613" y="2205038"/>
            <a:ext cx="0" cy="309562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9" name="Прямая соединительная линия 11268"/>
          <p:cNvCxnSpPr>
            <a:stCxn id="11" idx="3"/>
          </p:cNvCxnSpPr>
          <p:nvPr/>
        </p:nvCxnSpPr>
        <p:spPr>
          <a:xfrm>
            <a:off x="8685213" y="3667125"/>
            <a:ext cx="279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1" name="Прямая соединительная линия 11270"/>
          <p:cNvCxnSpPr/>
          <p:nvPr/>
        </p:nvCxnSpPr>
        <p:spPr>
          <a:xfrm flipH="1">
            <a:off x="8715375" y="5300663"/>
            <a:ext cx="249238" cy="0"/>
          </a:xfrm>
          <a:prstGeom prst="line">
            <a:avLst/>
          </a:prstGeom>
          <a:ln w="222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3" name="Прямая соединительная линия 11272"/>
          <p:cNvCxnSpPr>
            <a:stCxn id="19" idx="3"/>
          </p:cNvCxnSpPr>
          <p:nvPr/>
        </p:nvCxnSpPr>
        <p:spPr>
          <a:xfrm>
            <a:off x="7667625" y="1125538"/>
            <a:ext cx="1296988" cy="0"/>
          </a:xfrm>
          <a:prstGeom prst="line">
            <a:avLst/>
          </a:prstGeom>
          <a:ln w="349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5" name="Прямая соединительная линия 11274"/>
          <p:cNvCxnSpPr/>
          <p:nvPr/>
        </p:nvCxnSpPr>
        <p:spPr>
          <a:xfrm>
            <a:off x="8964613" y="1131888"/>
            <a:ext cx="0" cy="1073150"/>
          </a:xfrm>
          <a:prstGeom prst="line">
            <a:avLst/>
          </a:prstGeom>
          <a:ln w="349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20E7FA3-7F6B-4571-8D50-5BE3215F7DB2}"/>
              </a:ext>
            </a:extLst>
          </p:cNvPr>
          <p:cNvSpPr/>
          <p:nvPr/>
        </p:nvSpPr>
        <p:spPr>
          <a:xfrm>
            <a:off x="251520" y="1268760"/>
            <a:ext cx="8712968" cy="5472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39784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ПРИНЦИПЫ ФОРМИРОВАНИЯ И ФУНКЦИОНИРОВАНИЯ КЛАСТЕРОВ</a:t>
            </a:r>
            <a:endParaRPr lang="be-BY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124177"/>
              </p:ext>
            </p:extLst>
          </p:nvPr>
        </p:nvGraphicFramePr>
        <p:xfrm>
          <a:off x="428596" y="1268760"/>
          <a:ext cx="8472518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888" y="194854"/>
            <a:ext cx="8478684" cy="939784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«ИДЕАЛЬНЫЙ» ИННОВАЦИОННО-ПРОМЫШЛЕННЫЙ КЛАСТЕР</a:t>
            </a:r>
            <a:endParaRPr lang="be-BY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2006" y="1537004"/>
            <a:ext cx="432048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Организации реального сектора, осуществляющие научные исследования и разработки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1"/>
          </p:nvPr>
        </p:nvSpPr>
        <p:spPr>
          <a:xfrm>
            <a:off x="1010106" y="3068960"/>
            <a:ext cx="1882552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Учреждения высшей школы</a:t>
            </a: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6194682" y="3225170"/>
            <a:ext cx="188255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Учреждения науки</a:t>
            </a:r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2107970" y="4797152"/>
            <a:ext cx="468052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Субъекты инновационной инфраструктуры/субъекты инфраструктуры поддержки МСМ (технопарки и бизнес-инкубаторы)</a:t>
            </a:r>
          </a:p>
        </p:txBody>
      </p:sp>
      <p:sp>
        <p:nvSpPr>
          <p:cNvPr id="9" name="Овал 8"/>
          <p:cNvSpPr/>
          <p:nvPr/>
        </p:nvSpPr>
        <p:spPr>
          <a:xfrm>
            <a:off x="2892658" y="2780928"/>
            <a:ext cx="309634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ИПК как территориально-хозяйственная система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560" y="1268760"/>
            <a:ext cx="7632848" cy="5328592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1" y="188640"/>
            <a:ext cx="8856984" cy="939784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ИДЕАЛЬНЫЙ» ИННОВАЦИОННО-ПРОМЫШЛЕННЫЙ: СМЫСЛ СОЗДАНИЯ И ФУНКЦИОНИРОВАНИЯ</a:t>
            </a:r>
            <a:endParaRPr lang="be-BY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469442"/>
              </p:ext>
            </p:extLst>
          </p:nvPr>
        </p:nvGraphicFramePr>
        <p:xfrm>
          <a:off x="457200" y="1457400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678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136525" y="149731"/>
            <a:ext cx="88915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НАПРАВЛЕНИЯ СОВМЕСТНОЙ ДЕЯТЕЛЬНОСТИ УЧАСТНИКОВ КЛАСТЕРА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844945" y="750770"/>
            <a:ext cx="7572428" cy="1643074"/>
          </a:xfrm>
          <a:prstGeom prst="rightArrow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организация и проведение обучающих и </a:t>
            </a:r>
            <a:r>
              <a:rPr lang="ru-RU" sz="2000">
                <a:latin typeface="Arial" pitchFamily="34" charset="0"/>
                <a:cs typeface="Arial" pitchFamily="34" charset="0"/>
              </a:rPr>
              <a:t>рекламно-маркетинговых мероприятий 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844945" y="1977158"/>
            <a:ext cx="7715304" cy="1611313"/>
          </a:xfrm>
          <a:prstGeom prst="rightArrow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организация и проведение совместных маркетинговых исследований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844945" y="3171785"/>
            <a:ext cx="7643866" cy="1439862"/>
          </a:xfrm>
          <a:prstGeom prst="rightArrow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организация и выполнение совместных НИОК(Т)Р и инновационных проектов</a:t>
            </a:r>
            <a:endParaRPr lang="ru-RU" alt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844945" y="4194961"/>
            <a:ext cx="7429552" cy="1546225"/>
          </a:xfrm>
          <a:prstGeom prst="rightArrow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800"/>
              </a:lnSpc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производственная кооперация (субконтрактация), организация совместных производств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844945" y="5324501"/>
            <a:ext cx="7429551" cy="1285884"/>
          </a:xfrm>
          <a:prstGeom prst="rightArrow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400"/>
              </a:lnSpc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реализация совместных инвестиционных проектов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80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2952"/>
            <a:ext cx="8229600" cy="939784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ФУНКЦИИ УЧРЕЖДЕНИЯ ВЫСШЕЙ ШКОЛЫ </a:t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В СОСТАВЕ ИПК</a:t>
            </a:r>
            <a:endParaRPr lang="be-BY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949897"/>
              </p:ext>
            </p:extLst>
          </p:nvPr>
        </p:nvGraphicFramePr>
        <p:xfrm>
          <a:off x="395536" y="1124744"/>
          <a:ext cx="82296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208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2104</TotalTime>
  <Words>756</Words>
  <Application>Microsoft Office PowerPoint</Application>
  <PresentationFormat>Экран (4:3)</PresentationFormat>
  <Paragraphs>111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Правовые формы и принципы функционирования кластера     </vt:lpstr>
      <vt:lpstr>Презентация PowerPoint</vt:lpstr>
      <vt:lpstr>Презентация PowerPoint</vt:lpstr>
      <vt:lpstr>Презентация PowerPoint</vt:lpstr>
      <vt:lpstr>ПРИНЦИПЫ ФОРМИРОВАНИЯ И ФУНКЦИОНИРОВАНИЯ КЛАСТЕРОВ</vt:lpstr>
      <vt:lpstr>«ИДЕАЛЬНЫЙ» ИННОВАЦИОННО-ПРОМЫШЛЕННЫЙ КЛАСТЕР</vt:lpstr>
      <vt:lpstr>«ИДЕАЛЬНЫЙ» ИННОВАЦИОННО-ПРОМЫШЛЕННЫЙ: СМЫСЛ СОЗДАНИЯ И ФУНКЦИОНИРОВАНИЯ</vt:lpstr>
      <vt:lpstr>Презентация PowerPoint</vt:lpstr>
      <vt:lpstr>ФУНКЦИИ УЧРЕЖДЕНИЯ ВЫСШЕЙ ШКОЛЫ  В СОСТАВЕ ИПК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Кластерный подход как инструмент обеспечения конкурентоспособности компаний: мировой опыт и практика хозяйствования в условиях  Республики Беларусь</dc:title>
  <dc:creator>Михаил Михайлович</dc:creator>
  <cp:lastModifiedBy>Скобелева Елена Сергеевна</cp:lastModifiedBy>
  <cp:revision>138</cp:revision>
  <cp:lastPrinted>2016-01-27T13:33:28Z</cp:lastPrinted>
  <dcterms:created xsi:type="dcterms:W3CDTF">2015-07-10T07:57:41Z</dcterms:created>
  <dcterms:modified xsi:type="dcterms:W3CDTF">2021-02-02T12:50:36Z</dcterms:modified>
</cp:coreProperties>
</file>