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58" r:id="rId4"/>
    <p:sldId id="275" r:id="rId5"/>
    <p:sldId id="261" r:id="rId6"/>
    <p:sldId id="265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>
        <p:scale>
          <a:sx n="70" d="100"/>
          <a:sy n="70" d="100"/>
        </p:scale>
        <p:origin x="-76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0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7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8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6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9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9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9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1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1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C35B-9266-4AE1-8FE3-1C6360C122F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5666-01DB-4E81-ADAF-63D178467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2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19" y="122830"/>
            <a:ext cx="11985171" cy="67351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2719" y="226246"/>
            <a:ext cx="119851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Кластер в региональном экономическом развитии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данного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объединить усилия малого и среднего </a:t>
            </a:r>
            <a:r>
              <a:rPr lang="ru-RU" dirty="0" smtClean="0"/>
              <a:t>бизнеса, </a:t>
            </a:r>
            <a:r>
              <a:rPr lang="ru-RU" dirty="0"/>
              <a:t>сформировав кросс-сетевой кластер, идущий через границы районов, для их </a:t>
            </a:r>
            <a:r>
              <a:rPr lang="ru-RU" dirty="0" err="1"/>
              <a:t>коллаборации</a:t>
            </a:r>
            <a:r>
              <a:rPr lang="ru-RU" dirty="0"/>
              <a:t> по продвижению продукции предприятий на экспорт.</a:t>
            </a:r>
          </a:p>
        </p:txBody>
      </p:sp>
    </p:spTree>
    <p:extLst>
      <p:ext uri="{BB962C8B-B14F-4D97-AF65-F5344CB8AC3E}">
        <p14:creationId xmlns:p14="http://schemas.microsoft.com/office/powerpoint/2010/main" val="382347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Кластер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1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представляет </a:t>
            </a:r>
            <a:r>
              <a:rPr lang="ru-RU" sz="3600" dirty="0"/>
              <a:t>собой группу </a:t>
            </a:r>
            <a:r>
              <a:rPr lang="ru-RU" sz="3600" b="1" dirty="0"/>
              <a:t>географически локализованных взаимосвязанных компаний, поставщиков оборудования, комплектующих, специализированных услуг, инфраструктуры, научно-исследовательских институтов, высших учебных заведений и других организаций,</a:t>
            </a:r>
            <a:r>
              <a:rPr lang="ru-RU" sz="3600" dirty="0"/>
              <a:t> взаимодополняющих друг друга и усиливающих конкурентные преимущества отдельных компаний и кластера в </a:t>
            </a:r>
            <a:r>
              <a:rPr lang="ru-RU" sz="3600" dirty="0" smtClean="0"/>
              <a:t>целом</a:t>
            </a:r>
            <a:endParaRPr lang="ru-RU" sz="3600" dirty="0"/>
          </a:p>
          <a:p>
            <a:pPr algn="just">
              <a:buFontTx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13661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0"/>
            <a:ext cx="9105900" cy="6455392"/>
          </a:xfrm>
          <a:prstGeom prst="rect">
            <a:avLst/>
          </a:prstGeom>
        </p:spPr>
      </p:pic>
      <p:sp>
        <p:nvSpPr>
          <p:cNvPr id="3" name="Line 304"/>
          <p:cNvSpPr>
            <a:spLocks noChangeShapeType="1"/>
          </p:cNvSpPr>
          <p:nvPr/>
        </p:nvSpPr>
        <p:spPr bwMode="auto">
          <a:xfrm>
            <a:off x="6077803" y="5691117"/>
            <a:ext cx="0" cy="1166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1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точки зрения эволюционного развития различаются два поколения кластеров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Первое поколение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Первое </a:t>
            </a:r>
            <a:r>
              <a:rPr lang="ru-RU" b="1" i="1" dirty="0"/>
              <a:t>поколение связано с индустриальной эпохой </a:t>
            </a:r>
            <a:r>
              <a:rPr lang="ru-RU" dirty="0"/>
              <a:t>и в этой ситуации «смысл кластерной политики состоял в том</a:t>
            </a:r>
            <a:r>
              <a:rPr lang="ru-RU" b="1" dirty="0"/>
              <a:t>, </a:t>
            </a:r>
            <a:r>
              <a:rPr lang="ru-RU" dirty="0"/>
              <a:t>чтобы внутри технологической цепочки оптимизировать производственные процессы, убрать лишние транзакционные издержки и переориентировать поддерживающую инфраструктуру на то, чтобы она наиболее экономически эффективно обслуживала само производство»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Второе поколение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«</a:t>
            </a:r>
            <a:r>
              <a:rPr lang="ru-RU" dirty="0"/>
              <a:t>Кластеры </a:t>
            </a:r>
            <a:r>
              <a:rPr lang="ru-RU" b="1" i="1" dirty="0"/>
              <a:t>второго </a:t>
            </a:r>
            <a:r>
              <a:rPr lang="ru-RU" b="1" i="1" dirty="0" smtClean="0"/>
              <a:t>поколения </a:t>
            </a:r>
            <a:r>
              <a:rPr lang="ru-RU" dirty="0" smtClean="0"/>
              <a:t>–это </a:t>
            </a:r>
            <a:r>
              <a:rPr lang="ru-RU" dirty="0"/>
              <a:t>и есть инновационные кластеры. Смысл инновационного кластера в том, чтобы вычленить определенные технологические компетенции, которые заключаются в способности использовать технологии и решать определенный класс производственных задач, и это позволяет внести изменения в сектора, куда переносятся новые компетенции»</a:t>
            </a:r>
          </a:p>
        </p:txBody>
      </p:sp>
    </p:spTree>
    <p:extLst>
      <p:ext uri="{BB962C8B-B14F-4D97-AF65-F5344CB8AC3E}">
        <p14:creationId xmlns:p14="http://schemas.microsoft.com/office/powerpoint/2010/main" val="52388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Кластеризация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Кластеризация зависит от того, какой </a:t>
            </a:r>
            <a:r>
              <a:rPr lang="ru-RU" b="1" i="1" dirty="0"/>
              <a:t>критерий</a:t>
            </a:r>
            <a:r>
              <a:rPr lang="ru-RU" dirty="0"/>
              <a:t> выбирается для построения кластера. 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/>
              <a:t>Структурам, </a:t>
            </a:r>
            <a:r>
              <a:rPr lang="ru-RU" dirty="0" smtClean="0"/>
              <a:t>выделяемым в кластер, </a:t>
            </a:r>
            <a:r>
              <a:rPr lang="ru-RU" dirty="0"/>
              <a:t>требуется </a:t>
            </a:r>
            <a:r>
              <a:rPr lang="ru-RU" b="1" dirty="0"/>
              <a:t>инфраструктурная среда</a:t>
            </a:r>
            <a:r>
              <a:rPr lang="ru-RU" dirty="0"/>
              <a:t>, элементы которой обладают набором специфических функций.</a:t>
            </a:r>
          </a:p>
        </p:txBody>
      </p:sp>
    </p:spTree>
    <p:extLst>
      <p:ext uri="{BB962C8B-B14F-4D97-AF65-F5344CB8AC3E}">
        <p14:creationId xmlns:p14="http://schemas.microsoft.com/office/powerpoint/2010/main" val="127782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Организационные основы инфраструктуры кластера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Основой любого современного кластера, адекватного требованиям серийного предпринимательства, становятся </a:t>
            </a:r>
            <a:r>
              <a:rPr lang="ru-RU" b="1" dirty="0" smtClean="0"/>
              <a:t>открытые контрактные технологические сервисы и производства</a:t>
            </a:r>
          </a:p>
          <a:p>
            <a:pPr algn="just"/>
            <a:r>
              <a:rPr lang="ru-RU" b="1" i="1" dirty="0" smtClean="0"/>
              <a:t>Лизинг инженеров </a:t>
            </a:r>
            <a:r>
              <a:rPr lang="ru-RU" dirty="0" smtClean="0"/>
              <a:t>– один из самых быстрорастущих в мире секторов инфраструктурного бизнеса. По крайне мере половина инженерных квалификаций, необходимых </a:t>
            </a:r>
            <a:r>
              <a:rPr lang="ru-RU" dirty="0" err="1" smtClean="0"/>
              <a:t>стартапу</a:t>
            </a:r>
            <a:r>
              <a:rPr lang="ru-RU" dirty="0" smtClean="0"/>
              <a:t>, нужна ему лишь на ограниченный отрезок времени – от нескольких месяцев до нескольких лет, поэтому </a:t>
            </a:r>
            <a:r>
              <a:rPr lang="ru-RU" dirty="0" err="1" smtClean="0"/>
              <a:t>венчуростроителю</a:t>
            </a:r>
            <a:r>
              <a:rPr lang="ru-RU" dirty="0" smtClean="0"/>
              <a:t> во всех смыслах выгоднее взять нужного специалиста в аренду для выполнения конкретной задачи. Выигрывает от такого типа сотрудничества с предпринимателем и сам инженер. Он может в рамках своей базовой специализации принимать участие в разных проектах по своему профилю, что, вне всяких сомнений, увеличивает глубину его компетенций. </a:t>
            </a:r>
          </a:p>
          <a:p>
            <a:r>
              <a:rPr lang="ru-RU" b="1" dirty="0" smtClean="0"/>
              <a:t>Система снабжения и сбыта</a:t>
            </a:r>
            <a:r>
              <a:rPr lang="ru-RU" dirty="0" smtClean="0"/>
              <a:t>, построенная совместно в кластере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8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542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Условия, определяющие </a:t>
            </a:r>
            <a:r>
              <a:rPr lang="ru-RU" dirty="0"/>
              <a:t>возможность формирования кластера: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− сотрудничество в условиях конкуренции;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концентрация и близость потенциала;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специализация в определенной сфере;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научное обеспечение; 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-  институциональная  основа кластеров;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условия для кооперации частного бизнеса и администрации;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активное взаимодействие;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критическая масса, достаточное количество участников;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создание структур управления кластером;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образовательные программы и подготовка человеческих ресурсов для кластеров;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установление связей исследовательских центров, университетов и промышленности;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развитие специализированной инфраструктуры; 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/>
              <a:t>− привлечение специализированных финансовых инструментов </a:t>
            </a:r>
          </a:p>
        </p:txBody>
      </p:sp>
    </p:spTree>
    <p:extLst>
      <p:ext uri="{BB962C8B-B14F-4D97-AF65-F5344CB8AC3E}">
        <p14:creationId xmlns:p14="http://schemas.microsoft.com/office/powerpoint/2010/main" val="106034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Регионализация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Регионализация </a:t>
            </a:r>
            <a:r>
              <a:rPr lang="ru-RU" dirty="0"/>
              <a:t>– это есть процесс образования </a:t>
            </a:r>
            <a:r>
              <a:rPr lang="ru-RU" dirty="0" smtClean="0"/>
              <a:t>экономических </a:t>
            </a:r>
            <a:r>
              <a:rPr lang="ru-RU" dirty="0"/>
              <a:t>регионов, т.е. устойчивых систем экономических связей между </a:t>
            </a:r>
            <a:r>
              <a:rPr lang="ru-RU" dirty="0" smtClean="0"/>
              <a:t>районами, решающих, как правило, одну или несколько задач совместными усилиями.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552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460</Words>
  <Application>Microsoft Office PowerPoint</Application>
  <PresentationFormat>Произвольный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данного проекта</vt:lpstr>
      <vt:lpstr>Кластер</vt:lpstr>
      <vt:lpstr>Презентация PowerPoint</vt:lpstr>
      <vt:lpstr>С точки зрения эволюционного развития различаются два поколения кластеров</vt:lpstr>
      <vt:lpstr>Кластеризация</vt:lpstr>
      <vt:lpstr>Организационные основы инфраструктуры кластера</vt:lpstr>
      <vt:lpstr>Условия, определяющие возможность формирования кластера: </vt:lpstr>
      <vt:lpstr>Регионализация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 в региональном развитии</dc:title>
  <dc:creator>Admin</dc:creator>
  <cp:lastModifiedBy>Скобелева Елена Сергеевна</cp:lastModifiedBy>
  <cp:revision>33</cp:revision>
  <dcterms:created xsi:type="dcterms:W3CDTF">2019-10-07T11:47:14Z</dcterms:created>
  <dcterms:modified xsi:type="dcterms:W3CDTF">2021-02-04T08:06:30Z</dcterms:modified>
</cp:coreProperties>
</file>